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604020202020204" charset="0"/>
      <p:regular r:id="rId27"/>
    </p:embeddedFont>
    <p:embeddedFont>
      <p:font typeface="Canva Sans Bold" panose="020B0604020202020204" charset="0"/>
      <p:regular r:id="rId28"/>
    </p:embeddedFont>
    <p:embeddedFont>
      <p:font typeface="Canva Sans Italics" panose="020B0604020202020204" charset="0"/>
      <p:regular r:id="rId29"/>
    </p:embeddedFont>
    <p:embeddedFont>
      <p:font typeface="League Spartan" panose="020B0604020202020204" charset="0"/>
      <p:regular r:id="rId30"/>
    </p:embeddedFont>
    <p:embeddedFont>
      <p:font typeface="Now Bold" panose="020B0604020202020204" charset="0"/>
      <p:regular r:id="rId31"/>
    </p:embeddedFont>
    <p:embeddedFont>
      <p:font typeface="Segoe UI" panose="020B0502040204020203" pitchFamily="34" charset="0"/>
      <p:regular r:id="rId32"/>
      <p:bold r:id="rId33"/>
      <p:italic r:id="rId34"/>
      <p:boldItalic r:id="rId35"/>
    </p:embeddedFont>
    <p:embeddedFont>
      <p:font typeface="Segoe UI Black" panose="020B0A02040204020203" pitchFamily="34" charset="0"/>
      <p:bold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45"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3.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3.sv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sv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9.svg"/><Relationship Id="rId5" Type="http://schemas.openxmlformats.org/officeDocument/2006/relationships/image" Target="../media/image10.png"/><Relationship Id="rId10" Type="http://schemas.openxmlformats.org/officeDocument/2006/relationships/image" Target="../media/image18.png"/><Relationship Id="rId4" Type="http://schemas.openxmlformats.org/officeDocument/2006/relationships/image" Target="../media/image13.sv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686470" y="9687920"/>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3050" y="-506450"/>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F3566"/>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227773" y="4163622"/>
            <a:ext cx="110236" cy="2818996"/>
            <a:chOff x="0" y="0"/>
            <a:chExt cx="26312" cy="672855"/>
          </a:xfrm>
        </p:grpSpPr>
        <p:sp>
          <p:nvSpPr>
            <p:cNvPr id="7" name="Freeform 7"/>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8" name="TextBox 8"/>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3249527" y="2004170"/>
            <a:ext cx="5783222" cy="7710963"/>
          </a:xfrm>
          <a:custGeom>
            <a:avLst/>
            <a:gdLst/>
            <a:ahLst/>
            <a:cxnLst/>
            <a:rect l="l" t="t" r="r" b="b"/>
            <a:pathLst>
              <a:path w="5783222" h="7710963">
                <a:moveTo>
                  <a:pt x="0" y="0"/>
                </a:moveTo>
                <a:lnTo>
                  <a:pt x="5783221" y="0"/>
                </a:lnTo>
                <a:lnTo>
                  <a:pt x="5783221" y="7710963"/>
                </a:lnTo>
                <a:lnTo>
                  <a:pt x="0" y="7710963"/>
                </a:lnTo>
                <a:lnTo>
                  <a:pt x="0" y="0"/>
                </a:lnTo>
                <a:close/>
              </a:path>
            </a:pathLst>
          </a:custGeom>
          <a:blipFill>
            <a:blip r:embed="rId6"/>
            <a:stretch>
              <a:fillRect/>
            </a:stretch>
          </a:blipFill>
        </p:spPr>
      </p:sp>
      <p:sp>
        <p:nvSpPr>
          <p:cNvPr id="15" name="Freeform 15"/>
          <p:cNvSpPr/>
          <p:nvPr/>
        </p:nvSpPr>
        <p:spPr>
          <a:xfrm>
            <a:off x="10768255" y="4455548"/>
            <a:ext cx="4861595" cy="4861595"/>
          </a:xfrm>
          <a:custGeom>
            <a:avLst/>
            <a:gdLst/>
            <a:ahLst/>
            <a:cxnLst/>
            <a:rect l="l" t="t" r="r" b="b"/>
            <a:pathLst>
              <a:path w="4861595" h="4861595">
                <a:moveTo>
                  <a:pt x="0" y="0"/>
                </a:moveTo>
                <a:lnTo>
                  <a:pt x="4861596" y="0"/>
                </a:lnTo>
                <a:lnTo>
                  <a:pt x="4861596" y="4861596"/>
                </a:lnTo>
                <a:lnTo>
                  <a:pt x="0" y="4861596"/>
                </a:lnTo>
                <a:lnTo>
                  <a:pt x="0" y="0"/>
                </a:lnTo>
                <a:close/>
              </a:path>
            </a:pathLst>
          </a:custGeom>
          <a:blipFill>
            <a:blip r:embed="rId7"/>
            <a:stretch>
              <a:fillRect/>
            </a:stretch>
          </a:blipFill>
        </p:spPr>
      </p:sp>
      <p:sp>
        <p:nvSpPr>
          <p:cNvPr id="17" name="TextBox 17"/>
          <p:cNvSpPr txBox="1"/>
          <p:nvPr/>
        </p:nvSpPr>
        <p:spPr>
          <a:xfrm>
            <a:off x="1981200" y="1485900"/>
            <a:ext cx="15761771" cy="1914755"/>
          </a:xfrm>
          <a:prstGeom prst="rect">
            <a:avLst/>
          </a:prstGeom>
        </p:spPr>
        <p:txBody>
          <a:bodyPr lIns="0" tIns="0" rIns="0" bIns="0" rtlCol="0" anchor="t">
            <a:spAutoFit/>
          </a:bodyPr>
          <a:lstStyle/>
          <a:p>
            <a:pPr algn="ctr">
              <a:lnSpc>
                <a:spcPts val="5134"/>
              </a:lnSpc>
            </a:pPr>
            <a:r>
              <a:rPr lang="en-US" sz="4000" dirty="0">
                <a:solidFill>
                  <a:srgbClr val="0F3566"/>
                </a:solidFill>
                <a:latin typeface="Segoe UI Black" panose="020B0A02040204020203" pitchFamily="34" charset="0"/>
                <a:ea typeface="Segoe UI Black" panose="020B0A02040204020203" pitchFamily="34" charset="0"/>
                <a:cs typeface="Canva Sans Bold"/>
                <a:sym typeface="Canva Sans Bold"/>
              </a:rPr>
              <a:t>XÂY DỰNG MÔ HÌNH TRÍ TUỆ NHÂN TẠO HUẤN LUYỆN THIẾT BỊ BAY KHÔNG NGƯỜI LÁI ĐI XUYÊN QUA VẬT CẢN CÓ DẠNG HÌNH TRÒN VÀ CÓ KHOẢNG TRỐNG HÌNH TRÒN Ở GIỮA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0480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800000">
            <a:off x="-556760" y="-613900"/>
            <a:ext cx="6245092" cy="1794045"/>
          </a:xfrm>
          <a:custGeom>
            <a:avLst/>
            <a:gdLst/>
            <a:ahLst/>
            <a:cxnLst/>
            <a:rect l="l" t="t" r="r" b="b"/>
            <a:pathLst>
              <a:path w="6245092" h="1794045">
                <a:moveTo>
                  <a:pt x="0" y="0"/>
                </a:moveTo>
                <a:lnTo>
                  <a:pt x="6245092" y="0"/>
                </a:lnTo>
                <a:lnTo>
                  <a:pt x="6245092" y="1794045"/>
                </a:lnTo>
                <a:lnTo>
                  <a:pt x="0" y="17940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758539" y="2399895"/>
            <a:ext cx="9839335" cy="7399831"/>
          </a:xfrm>
          <a:custGeom>
            <a:avLst/>
            <a:gdLst/>
            <a:ahLst/>
            <a:cxnLst/>
            <a:rect l="l" t="t" r="r" b="b"/>
            <a:pathLst>
              <a:path w="9839335" h="7399831">
                <a:moveTo>
                  <a:pt x="0" y="0"/>
                </a:moveTo>
                <a:lnTo>
                  <a:pt x="9839336" y="0"/>
                </a:lnTo>
                <a:lnTo>
                  <a:pt x="9839336" y="7399831"/>
                </a:lnTo>
                <a:lnTo>
                  <a:pt x="0" y="7399831"/>
                </a:lnTo>
                <a:lnTo>
                  <a:pt x="0" y="0"/>
                </a:lnTo>
                <a:close/>
              </a:path>
            </a:pathLst>
          </a:custGeom>
          <a:blipFill>
            <a:blip r:embed="rId5"/>
            <a:stretch>
              <a:fillRect/>
            </a:stretch>
          </a:blipFill>
        </p:spPr>
      </p:sp>
      <p:sp>
        <p:nvSpPr>
          <p:cNvPr id="5" name="Freeform 5"/>
          <p:cNvSpPr/>
          <p:nvPr/>
        </p:nvSpPr>
        <p:spPr>
          <a:xfrm>
            <a:off x="7853472" y="2399895"/>
            <a:ext cx="9649471" cy="7399831"/>
          </a:xfrm>
          <a:custGeom>
            <a:avLst/>
            <a:gdLst/>
            <a:ahLst/>
            <a:cxnLst/>
            <a:rect l="l" t="t" r="r" b="b"/>
            <a:pathLst>
              <a:path w="9649471" h="7399831">
                <a:moveTo>
                  <a:pt x="0" y="0"/>
                </a:moveTo>
                <a:lnTo>
                  <a:pt x="9649471" y="0"/>
                </a:lnTo>
                <a:lnTo>
                  <a:pt x="9649471" y="7399831"/>
                </a:lnTo>
                <a:lnTo>
                  <a:pt x="0" y="7399831"/>
                </a:lnTo>
                <a:lnTo>
                  <a:pt x="0" y="0"/>
                </a:lnTo>
                <a:close/>
              </a:path>
            </a:pathLst>
          </a:custGeom>
          <a:blipFill>
            <a:blip r:embed="rId6"/>
            <a:stretch>
              <a:fillRect/>
            </a:stretch>
          </a:blipFill>
        </p:spPr>
      </p:sp>
      <p:sp>
        <p:nvSpPr>
          <p:cNvPr id="6" name="TextBox 6"/>
          <p:cNvSpPr txBox="1"/>
          <p:nvPr/>
        </p:nvSpPr>
        <p:spPr>
          <a:xfrm>
            <a:off x="602091" y="617624"/>
            <a:ext cx="17926720" cy="562521"/>
          </a:xfrm>
          <a:prstGeom prst="rect">
            <a:avLst/>
          </a:prstGeom>
        </p:spPr>
        <p:txBody>
          <a:bodyPr lIns="0" tIns="0" rIns="0" bIns="0" rtlCol="0" anchor="t">
            <a:spAutoFit/>
          </a:bodyPr>
          <a:lstStyle/>
          <a:p>
            <a:pPr marL="0" lvl="0" indent="0" algn="l">
              <a:lnSpc>
                <a:spcPts val="4356"/>
              </a:lnSpc>
            </a:pPr>
            <a:r>
              <a:rPr lang="en-US" sz="3821" spc="133" dirty="0">
                <a:solidFill>
                  <a:srgbClr val="0F3566"/>
                </a:solidFill>
                <a:latin typeface="Segoe UI Black" panose="020B0A02040204020203" pitchFamily="34" charset="0"/>
                <a:ea typeface="Segoe UI Black" panose="020B0A02040204020203" pitchFamily="34" charset="0"/>
                <a:cs typeface="Canva Sans Bold"/>
                <a:sym typeface="Canva Sans Bold"/>
              </a:rPr>
              <a:t>4.2 XÂY DỰNG BỘ DỮ LIỆU</a:t>
            </a:r>
          </a:p>
        </p:txBody>
      </p:sp>
      <p:sp>
        <p:nvSpPr>
          <p:cNvPr id="7" name="TextBox 7"/>
          <p:cNvSpPr txBox="1"/>
          <p:nvPr/>
        </p:nvSpPr>
        <p:spPr>
          <a:xfrm>
            <a:off x="602091" y="3903044"/>
            <a:ext cx="14312896" cy="3514500"/>
          </a:xfrm>
          <a:prstGeom prst="rect">
            <a:avLst/>
          </a:prstGeom>
        </p:spPr>
        <p:txBody>
          <a:bodyPr lIns="0" tIns="0" rIns="0" bIns="0" rtlCol="0" anchor="t">
            <a:spAutoFit/>
          </a:bodyPr>
          <a:lstStyle/>
          <a:p>
            <a:pPr algn="just">
              <a:lnSpc>
                <a:spcPts val="4038"/>
              </a:lnSpc>
            </a:pPr>
            <a:r>
              <a:rPr lang="en-US" sz="2926" dirty="0" err="1">
                <a:solidFill>
                  <a:srgbClr val="000000"/>
                </a:solidFill>
                <a:latin typeface="Segoe UI" panose="020B0502040204020203" pitchFamily="34" charset="0"/>
                <a:ea typeface="Canva Sans"/>
                <a:cs typeface="Segoe UI" panose="020B0502040204020203" pitchFamily="34" charset="0"/>
                <a:sym typeface="Canva Sans"/>
              </a:rPr>
              <a:t>Bộ</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dữ</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liệu</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ảnh</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p>
          <a:p>
            <a:pPr marL="631838" lvl="1" indent="-315919" algn="just">
              <a:lnSpc>
                <a:spcPts val="4038"/>
              </a:lnSpc>
              <a:buFont typeface="Arial"/>
              <a:buChar char="•"/>
            </a:pPr>
            <a:r>
              <a:rPr lang="en-US" sz="2926" dirty="0" err="1">
                <a:solidFill>
                  <a:srgbClr val="000000"/>
                </a:solidFill>
                <a:latin typeface="Segoe UI" panose="020B0502040204020203" pitchFamily="34" charset="0"/>
                <a:ea typeface="Canva Sans"/>
                <a:cs typeface="Segoe UI" panose="020B0502040204020203" pitchFamily="34" charset="0"/>
                <a:sym typeface="Canva Sans"/>
              </a:rPr>
              <a:t>Kích</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thước</a:t>
            </a:r>
            <a:r>
              <a:rPr lang="en-US" sz="2926" dirty="0">
                <a:solidFill>
                  <a:srgbClr val="000000"/>
                </a:solidFill>
                <a:latin typeface="Segoe UI" panose="020B0502040204020203" pitchFamily="34" charset="0"/>
                <a:ea typeface="Canva Sans"/>
                <a:cs typeface="Segoe UI" panose="020B0502040204020203" pitchFamily="34" charset="0"/>
                <a:sym typeface="Canva Sans"/>
              </a:rPr>
              <a:t>: 240 px × 180 px</a:t>
            </a:r>
          </a:p>
          <a:p>
            <a:pPr marL="631838" lvl="1" indent="-315919" algn="just">
              <a:lnSpc>
                <a:spcPts val="4038"/>
              </a:lnSpc>
              <a:buFont typeface="Arial"/>
              <a:buChar char="•"/>
            </a:pPr>
            <a:r>
              <a:rPr lang="en-US" sz="2926" dirty="0" err="1">
                <a:solidFill>
                  <a:srgbClr val="000000"/>
                </a:solidFill>
                <a:latin typeface="Segoe UI" panose="020B0502040204020203" pitchFamily="34" charset="0"/>
                <a:ea typeface="Canva Sans"/>
                <a:cs typeface="Segoe UI" panose="020B0502040204020203" pitchFamily="34" charset="0"/>
                <a:sym typeface="Canva Sans"/>
              </a:rPr>
              <a:t>Màu</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sắc</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trắng</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đen</a:t>
            </a:r>
            <a:endParaRPr lang="en-US" sz="2926" dirty="0">
              <a:solidFill>
                <a:srgbClr val="000000"/>
              </a:solidFill>
              <a:latin typeface="Segoe UI" panose="020B0502040204020203" pitchFamily="34" charset="0"/>
              <a:ea typeface="Canva Sans"/>
              <a:cs typeface="Segoe UI" panose="020B0502040204020203" pitchFamily="34" charset="0"/>
              <a:sym typeface="Canva Sans"/>
            </a:endParaRPr>
          </a:p>
          <a:p>
            <a:pPr marL="631838" lvl="1" indent="-315919" algn="just">
              <a:lnSpc>
                <a:spcPts val="4038"/>
              </a:lnSpc>
              <a:buFont typeface="Arial"/>
              <a:buChar char="•"/>
            </a:pPr>
            <a:r>
              <a:rPr lang="en-US" sz="2926" dirty="0" err="1">
                <a:solidFill>
                  <a:srgbClr val="000000"/>
                </a:solidFill>
                <a:latin typeface="Segoe UI" panose="020B0502040204020203" pitchFamily="34" charset="0"/>
                <a:ea typeface="Canva Sans"/>
                <a:cs typeface="Segoe UI" panose="020B0502040204020203" pitchFamily="34" charset="0"/>
                <a:sym typeface="Canva Sans"/>
              </a:rPr>
              <a:t>Vật</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thể</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cần</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nhận</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diện</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màu</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trắng</a:t>
            </a:r>
            <a:endParaRPr lang="en-US" sz="2926" dirty="0">
              <a:solidFill>
                <a:srgbClr val="000000"/>
              </a:solidFill>
              <a:latin typeface="Segoe UI" panose="020B0502040204020203" pitchFamily="34" charset="0"/>
              <a:ea typeface="Canva Sans"/>
              <a:cs typeface="Segoe UI" panose="020B0502040204020203" pitchFamily="34" charset="0"/>
              <a:sym typeface="Canva Sans"/>
            </a:endParaRPr>
          </a:p>
          <a:p>
            <a:pPr marL="631838" lvl="1" indent="-315919" algn="just">
              <a:lnSpc>
                <a:spcPts val="4038"/>
              </a:lnSpc>
              <a:buFont typeface="Arial"/>
              <a:buChar char="•"/>
            </a:pPr>
            <a:r>
              <a:rPr lang="en-US" sz="2926" dirty="0" err="1">
                <a:solidFill>
                  <a:srgbClr val="000000"/>
                </a:solidFill>
                <a:latin typeface="Segoe UI" panose="020B0502040204020203" pitchFamily="34" charset="0"/>
                <a:ea typeface="Canva Sans"/>
                <a:cs typeface="Segoe UI" panose="020B0502040204020203" pitchFamily="34" charset="0"/>
                <a:sym typeface="Canva Sans"/>
              </a:rPr>
              <a:t>Các</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vật</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thể</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còn</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lại</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màu</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đen</a:t>
            </a:r>
            <a:endParaRPr lang="en-US" sz="2926" dirty="0">
              <a:solidFill>
                <a:srgbClr val="000000"/>
              </a:solidFill>
              <a:latin typeface="Segoe UI" panose="020B0502040204020203" pitchFamily="34" charset="0"/>
              <a:ea typeface="Canva Sans"/>
              <a:cs typeface="Segoe UI" panose="020B0502040204020203" pitchFamily="34" charset="0"/>
              <a:sym typeface="Canva Sans"/>
            </a:endParaRPr>
          </a:p>
          <a:p>
            <a:pPr algn="just">
              <a:lnSpc>
                <a:spcPts val="4038"/>
              </a:lnSpc>
            </a:pP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Bộ</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dữ</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liệu</a:t>
            </a:r>
            <a:r>
              <a:rPr lang="en-US" sz="2926" dirty="0">
                <a:solidFill>
                  <a:srgbClr val="000000"/>
                </a:solidFill>
                <a:latin typeface="Segoe UI" panose="020B0502040204020203" pitchFamily="34" charset="0"/>
                <a:ea typeface="Canva Sans"/>
                <a:cs typeface="Segoe UI" panose="020B0502040204020203" pitchFamily="34" charset="0"/>
                <a:sym typeface="Canva Sans"/>
              </a:rPr>
              <a:t> bao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gồm</a:t>
            </a:r>
            <a:r>
              <a:rPr lang="en-US" sz="2926" dirty="0">
                <a:solidFill>
                  <a:srgbClr val="000000"/>
                </a:solidFill>
                <a:latin typeface="Segoe UI" panose="020B0502040204020203" pitchFamily="34" charset="0"/>
                <a:ea typeface="Canva Sans"/>
                <a:cs typeface="Segoe UI" panose="020B0502040204020203" pitchFamily="34" charset="0"/>
                <a:sym typeface="Canva Sans"/>
              </a:rPr>
              <a:t> 6 </a:t>
            </a:r>
            <a:r>
              <a:rPr lang="en-US" sz="2926" dirty="0" err="1">
                <a:solidFill>
                  <a:srgbClr val="000000"/>
                </a:solidFill>
                <a:latin typeface="Segoe UI" panose="020B0502040204020203" pitchFamily="34" charset="0"/>
                <a:ea typeface="Canva Sans"/>
                <a:cs typeface="Segoe UI" panose="020B0502040204020203" pitchFamily="34" charset="0"/>
                <a:sym typeface="Canva Sans"/>
              </a:rPr>
              <a:t>hướng</a:t>
            </a:r>
            <a:r>
              <a:rPr lang="en-US" sz="2926" dirty="0">
                <a:solidFill>
                  <a:srgbClr val="000000"/>
                </a:solidFill>
                <a:latin typeface="Segoe UI" panose="020B0502040204020203" pitchFamily="34" charset="0"/>
                <a:ea typeface="Canva Sans"/>
                <a:cs typeface="Segoe UI" panose="020B0502040204020203" pitchFamily="34" charset="0"/>
                <a:sym typeface="Canva Sans"/>
              </a:rPr>
              <a:t>: </a:t>
            </a:r>
          </a:p>
          <a:p>
            <a:pPr marL="0" lvl="0" indent="0" algn="just">
              <a:lnSpc>
                <a:spcPts val="4038"/>
              </a:lnSpc>
              <a:spcBef>
                <a:spcPct val="0"/>
              </a:spcBef>
            </a:pPr>
            <a:endParaRPr lang="en-US" sz="2926" dirty="0">
              <a:solidFill>
                <a:srgbClr val="000000"/>
              </a:solidFill>
              <a:latin typeface="Segoe UI" panose="020B0502040204020203" pitchFamily="34" charset="0"/>
              <a:ea typeface="Canva Sans"/>
              <a:cs typeface="Segoe UI" panose="020B0502040204020203" pitchFamily="34" charset="0"/>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800000">
            <a:off x="-556760" y="-613900"/>
            <a:ext cx="6245092" cy="1794045"/>
          </a:xfrm>
          <a:custGeom>
            <a:avLst/>
            <a:gdLst/>
            <a:ahLst/>
            <a:cxnLst/>
            <a:rect l="l" t="t" r="r" b="b"/>
            <a:pathLst>
              <a:path w="6245092" h="1794045">
                <a:moveTo>
                  <a:pt x="0" y="0"/>
                </a:moveTo>
                <a:lnTo>
                  <a:pt x="6245092" y="0"/>
                </a:lnTo>
                <a:lnTo>
                  <a:pt x="6245092" y="1794045"/>
                </a:lnTo>
                <a:lnTo>
                  <a:pt x="0" y="17940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65068" y="1870690"/>
            <a:ext cx="5164036" cy="5708866"/>
          </a:xfrm>
          <a:custGeom>
            <a:avLst/>
            <a:gdLst/>
            <a:ahLst/>
            <a:cxnLst/>
            <a:rect l="l" t="t" r="r" b="b"/>
            <a:pathLst>
              <a:path w="5164036" h="5708866">
                <a:moveTo>
                  <a:pt x="0" y="0"/>
                </a:moveTo>
                <a:lnTo>
                  <a:pt x="5164037" y="0"/>
                </a:lnTo>
                <a:lnTo>
                  <a:pt x="5164037" y="5708866"/>
                </a:lnTo>
                <a:lnTo>
                  <a:pt x="0" y="5708866"/>
                </a:lnTo>
                <a:lnTo>
                  <a:pt x="0" y="0"/>
                </a:lnTo>
                <a:close/>
              </a:path>
            </a:pathLst>
          </a:custGeom>
          <a:blipFill>
            <a:blip r:embed="rId5"/>
            <a:stretch>
              <a:fillRect/>
            </a:stretch>
          </a:blipFill>
        </p:spPr>
      </p:sp>
      <p:sp>
        <p:nvSpPr>
          <p:cNvPr id="5" name="Freeform 5"/>
          <p:cNvSpPr/>
          <p:nvPr/>
        </p:nvSpPr>
        <p:spPr>
          <a:xfrm>
            <a:off x="10999992" y="1899265"/>
            <a:ext cx="5639975" cy="5476104"/>
          </a:xfrm>
          <a:custGeom>
            <a:avLst/>
            <a:gdLst/>
            <a:ahLst/>
            <a:cxnLst/>
            <a:rect l="l" t="t" r="r" b="b"/>
            <a:pathLst>
              <a:path w="5639975" h="5476104">
                <a:moveTo>
                  <a:pt x="0" y="0"/>
                </a:moveTo>
                <a:lnTo>
                  <a:pt x="5639974" y="0"/>
                </a:lnTo>
                <a:lnTo>
                  <a:pt x="5639974" y="5476104"/>
                </a:lnTo>
                <a:lnTo>
                  <a:pt x="0" y="5476104"/>
                </a:lnTo>
                <a:lnTo>
                  <a:pt x="0" y="0"/>
                </a:lnTo>
                <a:close/>
              </a:path>
            </a:pathLst>
          </a:custGeom>
          <a:blipFill>
            <a:blip r:embed="rId6"/>
            <a:stretch>
              <a:fillRect l="-453" t="-2720" r="-453"/>
            </a:stretch>
          </a:blipFill>
        </p:spPr>
      </p:sp>
      <p:sp>
        <p:nvSpPr>
          <p:cNvPr id="6" name="TextBox 6"/>
          <p:cNvSpPr txBox="1"/>
          <p:nvPr/>
        </p:nvSpPr>
        <p:spPr>
          <a:xfrm>
            <a:off x="602091" y="617624"/>
            <a:ext cx="17926720" cy="562521"/>
          </a:xfrm>
          <a:prstGeom prst="rect">
            <a:avLst/>
          </a:prstGeom>
        </p:spPr>
        <p:txBody>
          <a:bodyPr lIns="0" tIns="0" rIns="0" bIns="0" rtlCol="0" anchor="t">
            <a:spAutoFit/>
          </a:bodyPr>
          <a:lstStyle/>
          <a:p>
            <a:pPr marL="0" lvl="0" indent="0" algn="l">
              <a:lnSpc>
                <a:spcPts val="4356"/>
              </a:lnSpc>
            </a:pPr>
            <a:r>
              <a:rPr lang="en-US" sz="3821" spc="133" dirty="0">
                <a:solidFill>
                  <a:srgbClr val="0F3566"/>
                </a:solidFill>
                <a:latin typeface="Segoe UI Black" panose="020B0A02040204020203" pitchFamily="34" charset="0"/>
                <a:ea typeface="Segoe UI Black" panose="020B0A02040204020203" pitchFamily="34" charset="0"/>
                <a:cs typeface="Canva Sans Bold"/>
                <a:sym typeface="Canva Sans Bold"/>
              </a:rPr>
              <a:t>4.2 XÂY DỰNG BỘ DỮ LIỆU</a:t>
            </a:r>
          </a:p>
        </p:txBody>
      </p:sp>
      <p:sp>
        <p:nvSpPr>
          <p:cNvPr id="7" name="TextBox 7"/>
          <p:cNvSpPr txBox="1"/>
          <p:nvPr/>
        </p:nvSpPr>
        <p:spPr>
          <a:xfrm>
            <a:off x="1028700" y="7847970"/>
            <a:ext cx="7036773" cy="1441399"/>
          </a:xfrm>
          <a:prstGeom prst="rect">
            <a:avLst/>
          </a:prstGeom>
        </p:spPr>
        <p:txBody>
          <a:bodyPr lIns="0" tIns="0" rIns="0" bIns="0" rtlCol="0" anchor="t">
            <a:spAutoFit/>
          </a:bodyPr>
          <a:lstStyle/>
          <a:p>
            <a:pPr marL="0" lvl="0" indent="0" algn="just">
              <a:lnSpc>
                <a:spcPts val="3836"/>
              </a:lnSpc>
              <a:spcBef>
                <a:spcPct val="0"/>
              </a:spcBef>
            </a:pPr>
            <a:r>
              <a:rPr lang="en-US" sz="2780" dirty="0">
                <a:solidFill>
                  <a:srgbClr val="000000"/>
                </a:solidFill>
                <a:latin typeface="Segoe UI" panose="020B0502040204020203" pitchFamily="34" charset="0"/>
                <a:ea typeface="Canva Sans"/>
                <a:cs typeface="Segoe UI" panose="020B0502040204020203" pitchFamily="34" charset="0"/>
                <a:sym typeface="Canva Sans"/>
              </a:rPr>
              <a:t>Forward (bay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tới</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Nhận</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diện</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ảnh</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chướng</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ngại</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vật</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đạt</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điều</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kiện</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cho</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phép</a:t>
            </a:r>
            <a:r>
              <a:rPr lang="en-US" sz="2780" dirty="0">
                <a:solidFill>
                  <a:srgbClr val="000000"/>
                </a:solidFill>
                <a:latin typeface="Segoe UI" panose="020B0502040204020203" pitchFamily="34" charset="0"/>
                <a:ea typeface="Canva Sans"/>
                <a:cs typeface="Segoe UI" panose="020B0502040204020203" pitchFamily="34" charset="0"/>
                <a:sym typeface="Canva Sans"/>
              </a:rPr>
              <a:t> drone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tiến</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về</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phía</a:t>
            </a:r>
            <a:r>
              <a:rPr lang="en-US" sz="2780" dirty="0">
                <a:solidFill>
                  <a:srgbClr val="000000"/>
                </a:solidFill>
                <a:latin typeface="Segoe UI" panose="020B0502040204020203" pitchFamily="34" charset="0"/>
                <a:ea typeface="Canva Sans"/>
                <a:cs typeface="Segoe UI" panose="020B0502040204020203" pitchFamily="34" charset="0"/>
                <a:sym typeface="Canva Sans"/>
              </a:rPr>
              <a:t> </a:t>
            </a:r>
            <a:r>
              <a:rPr lang="en-US" sz="2780" dirty="0" err="1">
                <a:solidFill>
                  <a:srgbClr val="000000"/>
                </a:solidFill>
                <a:latin typeface="Segoe UI" panose="020B0502040204020203" pitchFamily="34" charset="0"/>
                <a:ea typeface="Canva Sans"/>
                <a:cs typeface="Segoe UI" panose="020B0502040204020203" pitchFamily="34" charset="0"/>
                <a:sym typeface="Canva Sans"/>
              </a:rPr>
              <a:t>trước</a:t>
            </a:r>
            <a:r>
              <a:rPr lang="en-US" sz="2780" dirty="0">
                <a:solidFill>
                  <a:srgbClr val="000000"/>
                </a:solidFill>
                <a:latin typeface="Segoe UI" panose="020B0502040204020203" pitchFamily="34" charset="0"/>
                <a:ea typeface="Canva Sans"/>
                <a:cs typeface="Segoe UI" panose="020B0502040204020203" pitchFamily="34" charset="0"/>
                <a:sym typeface="Canva Sans"/>
              </a:rPr>
              <a:t>.</a:t>
            </a:r>
          </a:p>
        </p:txBody>
      </p:sp>
      <p:sp>
        <p:nvSpPr>
          <p:cNvPr id="8" name="TextBox 8"/>
          <p:cNvSpPr txBox="1"/>
          <p:nvPr/>
        </p:nvSpPr>
        <p:spPr>
          <a:xfrm>
            <a:off x="10714618" y="7847970"/>
            <a:ext cx="6560309" cy="1441472"/>
          </a:xfrm>
          <a:prstGeom prst="rect">
            <a:avLst/>
          </a:prstGeom>
        </p:spPr>
        <p:txBody>
          <a:bodyPr lIns="0" tIns="0" rIns="0" bIns="0" rtlCol="0" anchor="t">
            <a:spAutoFit/>
          </a:bodyPr>
          <a:lstStyle/>
          <a:p>
            <a:pPr marL="0" lvl="0" indent="0" algn="just">
              <a:lnSpc>
                <a:spcPts val="3832"/>
              </a:lnSpc>
              <a:spcBef>
                <a:spcPct val="0"/>
              </a:spcBef>
            </a:pPr>
            <a:r>
              <a:rPr lang="en-US" sz="2776">
                <a:solidFill>
                  <a:srgbClr val="000000"/>
                </a:solidFill>
                <a:latin typeface="Segoe UI" panose="020B0502040204020203" pitchFamily="34" charset="0"/>
                <a:ea typeface="Canva Sans"/>
                <a:cs typeface="Segoe UI" panose="020B0502040204020203" pitchFamily="34" charset="0"/>
                <a:sym typeface="Canva Sans"/>
              </a:rPr>
              <a:t>Back (bay lùi): Nhận diện hình ảnh chướng ngại vật đạt điều kiện cho drone lùi về sau.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800000">
            <a:off x="-556760" y="-613900"/>
            <a:ext cx="6245092" cy="1794045"/>
          </a:xfrm>
          <a:custGeom>
            <a:avLst/>
            <a:gdLst/>
            <a:ahLst/>
            <a:cxnLst/>
            <a:rect l="l" t="t" r="r" b="b"/>
            <a:pathLst>
              <a:path w="6245092" h="1794045">
                <a:moveTo>
                  <a:pt x="0" y="0"/>
                </a:moveTo>
                <a:lnTo>
                  <a:pt x="6245092" y="0"/>
                </a:lnTo>
                <a:lnTo>
                  <a:pt x="6245092" y="1794045"/>
                </a:lnTo>
                <a:lnTo>
                  <a:pt x="0" y="17940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1674119"/>
            <a:ext cx="6650915" cy="5727501"/>
          </a:xfrm>
          <a:custGeom>
            <a:avLst/>
            <a:gdLst/>
            <a:ahLst/>
            <a:cxnLst/>
            <a:rect l="l" t="t" r="r" b="b"/>
            <a:pathLst>
              <a:path w="6650915" h="5727501">
                <a:moveTo>
                  <a:pt x="0" y="0"/>
                </a:moveTo>
                <a:lnTo>
                  <a:pt x="6650915" y="0"/>
                </a:lnTo>
                <a:lnTo>
                  <a:pt x="6650915" y="5727502"/>
                </a:lnTo>
                <a:lnTo>
                  <a:pt x="0" y="5727502"/>
                </a:lnTo>
                <a:lnTo>
                  <a:pt x="0" y="0"/>
                </a:lnTo>
                <a:close/>
              </a:path>
            </a:pathLst>
          </a:custGeom>
          <a:blipFill>
            <a:blip r:embed="rId5"/>
            <a:stretch>
              <a:fillRect/>
            </a:stretch>
          </a:blipFill>
        </p:spPr>
      </p:sp>
      <p:sp>
        <p:nvSpPr>
          <p:cNvPr id="5" name="Freeform 5"/>
          <p:cNvSpPr/>
          <p:nvPr/>
        </p:nvSpPr>
        <p:spPr>
          <a:xfrm>
            <a:off x="10677891" y="1674119"/>
            <a:ext cx="6363891" cy="5727501"/>
          </a:xfrm>
          <a:custGeom>
            <a:avLst/>
            <a:gdLst/>
            <a:ahLst/>
            <a:cxnLst/>
            <a:rect l="l" t="t" r="r" b="b"/>
            <a:pathLst>
              <a:path w="6363891" h="5727501">
                <a:moveTo>
                  <a:pt x="0" y="0"/>
                </a:moveTo>
                <a:lnTo>
                  <a:pt x="6363891" y="0"/>
                </a:lnTo>
                <a:lnTo>
                  <a:pt x="6363891" y="5727502"/>
                </a:lnTo>
                <a:lnTo>
                  <a:pt x="0" y="5727502"/>
                </a:lnTo>
                <a:lnTo>
                  <a:pt x="0" y="0"/>
                </a:lnTo>
                <a:close/>
              </a:path>
            </a:pathLst>
          </a:custGeom>
          <a:blipFill>
            <a:blip r:embed="rId6"/>
            <a:stretch>
              <a:fillRect/>
            </a:stretch>
          </a:blipFill>
        </p:spPr>
      </p:sp>
      <p:sp>
        <p:nvSpPr>
          <p:cNvPr id="6" name="TextBox 6"/>
          <p:cNvSpPr txBox="1"/>
          <p:nvPr/>
        </p:nvSpPr>
        <p:spPr>
          <a:xfrm>
            <a:off x="602091" y="617624"/>
            <a:ext cx="17926720" cy="562521"/>
          </a:xfrm>
          <a:prstGeom prst="rect">
            <a:avLst/>
          </a:prstGeom>
        </p:spPr>
        <p:txBody>
          <a:bodyPr lIns="0" tIns="0" rIns="0" bIns="0" rtlCol="0" anchor="t">
            <a:spAutoFit/>
          </a:bodyPr>
          <a:lstStyle>
            <a:defPPr>
              <a:defRPr lang="en-US"/>
            </a:defPPr>
            <a:lvl1pPr lvl="0" indent="0">
              <a:lnSpc>
                <a:spcPts val="4356"/>
              </a:lnSpc>
              <a:defRPr sz="3821" spc="133">
                <a:solidFill>
                  <a:srgbClr val="0F3566"/>
                </a:solidFill>
                <a:latin typeface="Segoe UI Black" panose="020B0A02040204020203" pitchFamily="34" charset="0"/>
                <a:ea typeface="Segoe UI Black" panose="020B0A02040204020203" pitchFamily="34" charset="0"/>
                <a:cs typeface="Canva Sans Bold"/>
              </a:defRPr>
            </a:lvl1pPr>
          </a:lstStyle>
          <a:p>
            <a:r>
              <a:rPr lang="en-US" dirty="0">
                <a:sym typeface="Canva Sans Bold"/>
              </a:rPr>
              <a:t>4.2 XÂY DỰNG BỘ DỮ LIỆU</a:t>
            </a:r>
          </a:p>
        </p:txBody>
      </p:sp>
      <p:sp>
        <p:nvSpPr>
          <p:cNvPr id="7" name="TextBox 7"/>
          <p:cNvSpPr txBox="1"/>
          <p:nvPr/>
        </p:nvSpPr>
        <p:spPr>
          <a:xfrm>
            <a:off x="1028700" y="7847970"/>
            <a:ext cx="6811303" cy="1857047"/>
          </a:xfrm>
          <a:prstGeom prst="rect">
            <a:avLst/>
          </a:prstGeom>
        </p:spPr>
        <p:txBody>
          <a:bodyPr lIns="0" tIns="0" rIns="0" bIns="0" rtlCol="0" anchor="t">
            <a:spAutoFit/>
          </a:bodyPr>
          <a:lstStyle/>
          <a:p>
            <a:pPr algn="just">
              <a:lnSpc>
                <a:spcPts val="3692"/>
              </a:lnSpc>
              <a:spcBef>
                <a:spcPct val="0"/>
              </a:spcBef>
            </a:pPr>
            <a:r>
              <a:rPr lang="en-US" sz="2675" dirty="0">
                <a:solidFill>
                  <a:srgbClr val="000000"/>
                </a:solidFill>
                <a:latin typeface="Segoe UI" panose="020B0502040204020203" pitchFamily="34" charset="0"/>
                <a:ea typeface="Canva Sans"/>
                <a:cs typeface="Segoe UI" panose="020B0502040204020203" pitchFamily="34" charset="0"/>
                <a:sym typeface="Canva Sans"/>
              </a:rPr>
              <a:t>Up (bay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lên</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Nhận</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diện</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ảnh</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chướng</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ngại</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vật</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đạt</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điều</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kiện</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cho</a:t>
            </a:r>
            <a:r>
              <a:rPr lang="en-US" sz="2675" dirty="0">
                <a:solidFill>
                  <a:srgbClr val="000000"/>
                </a:solidFill>
                <a:latin typeface="Segoe UI" panose="020B0502040204020203" pitchFamily="34" charset="0"/>
                <a:ea typeface="Canva Sans"/>
                <a:cs typeface="Segoe UI" panose="020B0502040204020203" pitchFamily="34" charset="0"/>
                <a:sym typeface="Canva Sans"/>
              </a:rPr>
              <a:t> Drone bay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lên</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cao</a:t>
            </a:r>
            <a:r>
              <a:rPr lang="en-US" sz="2675" dirty="0">
                <a:solidFill>
                  <a:srgbClr val="000000"/>
                </a:solidFill>
                <a:latin typeface="Segoe UI" panose="020B0502040204020203" pitchFamily="34" charset="0"/>
                <a:ea typeface="Canva Sans"/>
                <a:cs typeface="Segoe UI" panose="020B0502040204020203" pitchFamily="34" charset="0"/>
                <a:sym typeface="Canva Sans"/>
              </a:rPr>
              <a:t> </a:t>
            </a:r>
            <a:r>
              <a:rPr lang="en-US" sz="2675" dirty="0" err="1">
                <a:solidFill>
                  <a:srgbClr val="000000"/>
                </a:solidFill>
                <a:latin typeface="Segoe UI" panose="020B0502040204020203" pitchFamily="34" charset="0"/>
                <a:ea typeface="Canva Sans"/>
                <a:cs typeface="Segoe UI" panose="020B0502040204020203" pitchFamily="34" charset="0"/>
                <a:sym typeface="Canva Sans"/>
              </a:rPr>
              <a:t>hơn</a:t>
            </a:r>
            <a:r>
              <a:rPr lang="en-US" sz="2675" dirty="0">
                <a:solidFill>
                  <a:srgbClr val="000000"/>
                </a:solidFill>
                <a:latin typeface="Segoe UI" panose="020B0502040204020203" pitchFamily="34" charset="0"/>
                <a:ea typeface="Canva Sans"/>
                <a:cs typeface="Segoe UI" panose="020B0502040204020203" pitchFamily="34" charset="0"/>
                <a:sym typeface="Canva Sans"/>
              </a:rPr>
              <a:t>.</a:t>
            </a:r>
          </a:p>
          <a:p>
            <a:pPr marL="0" lvl="0" indent="0" algn="just">
              <a:lnSpc>
                <a:spcPts val="3692"/>
              </a:lnSpc>
              <a:spcBef>
                <a:spcPct val="0"/>
              </a:spcBef>
            </a:pPr>
            <a:endParaRPr lang="en-US" sz="2675" dirty="0">
              <a:solidFill>
                <a:srgbClr val="000000"/>
              </a:solidFill>
              <a:latin typeface="Segoe UI" panose="020B0502040204020203" pitchFamily="34" charset="0"/>
              <a:ea typeface="Canva Sans"/>
              <a:cs typeface="Segoe UI" panose="020B0502040204020203" pitchFamily="34" charset="0"/>
              <a:sym typeface="Canva Sans"/>
            </a:endParaRPr>
          </a:p>
        </p:txBody>
      </p:sp>
      <p:sp>
        <p:nvSpPr>
          <p:cNvPr id="8" name="TextBox 8"/>
          <p:cNvSpPr txBox="1"/>
          <p:nvPr/>
        </p:nvSpPr>
        <p:spPr>
          <a:xfrm>
            <a:off x="10460373" y="7847970"/>
            <a:ext cx="6798927" cy="1386535"/>
          </a:xfrm>
          <a:prstGeom prst="rect">
            <a:avLst/>
          </a:prstGeom>
        </p:spPr>
        <p:txBody>
          <a:bodyPr lIns="0" tIns="0" rIns="0" bIns="0" rtlCol="0" anchor="t">
            <a:spAutoFit/>
          </a:bodyPr>
          <a:lstStyle/>
          <a:p>
            <a:pPr marL="0" lvl="0" indent="0" algn="just">
              <a:lnSpc>
                <a:spcPts val="3698"/>
              </a:lnSpc>
              <a:spcBef>
                <a:spcPct val="0"/>
              </a:spcBef>
            </a:pPr>
            <a:r>
              <a:rPr lang="en-US" sz="2680">
                <a:solidFill>
                  <a:srgbClr val="000000"/>
                </a:solidFill>
                <a:latin typeface="Segoe UI" panose="020B0502040204020203" pitchFamily="34" charset="0"/>
                <a:ea typeface="Canva Sans"/>
                <a:cs typeface="Segoe UI" panose="020B0502040204020203" pitchFamily="34" charset="0"/>
                <a:sym typeface="Canva Sans"/>
              </a:rPr>
              <a:t>Down (bay xuống): Nhận diện hình ảnh chướng ngại vật đạt điều kiện cho Drone bay xuống thấp hơn.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800000">
            <a:off x="-556760" y="-613900"/>
            <a:ext cx="6245092" cy="1794045"/>
          </a:xfrm>
          <a:custGeom>
            <a:avLst/>
            <a:gdLst/>
            <a:ahLst/>
            <a:cxnLst/>
            <a:rect l="l" t="t" r="r" b="b"/>
            <a:pathLst>
              <a:path w="6245092" h="1794045">
                <a:moveTo>
                  <a:pt x="0" y="0"/>
                </a:moveTo>
                <a:lnTo>
                  <a:pt x="6245092" y="0"/>
                </a:lnTo>
                <a:lnTo>
                  <a:pt x="6245092" y="1794045"/>
                </a:lnTo>
                <a:lnTo>
                  <a:pt x="0" y="17940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1594191"/>
            <a:ext cx="7620552" cy="5887358"/>
          </a:xfrm>
          <a:custGeom>
            <a:avLst/>
            <a:gdLst/>
            <a:ahLst/>
            <a:cxnLst/>
            <a:rect l="l" t="t" r="r" b="b"/>
            <a:pathLst>
              <a:path w="7620552" h="5887358">
                <a:moveTo>
                  <a:pt x="0" y="0"/>
                </a:moveTo>
                <a:lnTo>
                  <a:pt x="7620552" y="0"/>
                </a:lnTo>
                <a:lnTo>
                  <a:pt x="7620552" y="5887358"/>
                </a:lnTo>
                <a:lnTo>
                  <a:pt x="0" y="5887358"/>
                </a:lnTo>
                <a:lnTo>
                  <a:pt x="0" y="0"/>
                </a:lnTo>
                <a:close/>
              </a:path>
            </a:pathLst>
          </a:custGeom>
          <a:blipFill>
            <a:blip r:embed="rId5"/>
            <a:stretch>
              <a:fillRect/>
            </a:stretch>
          </a:blipFill>
        </p:spPr>
      </p:sp>
      <p:sp>
        <p:nvSpPr>
          <p:cNvPr id="5" name="Freeform 5"/>
          <p:cNvSpPr/>
          <p:nvPr/>
        </p:nvSpPr>
        <p:spPr>
          <a:xfrm>
            <a:off x="10287686" y="1430270"/>
            <a:ext cx="6971614" cy="6141369"/>
          </a:xfrm>
          <a:custGeom>
            <a:avLst/>
            <a:gdLst/>
            <a:ahLst/>
            <a:cxnLst/>
            <a:rect l="l" t="t" r="r" b="b"/>
            <a:pathLst>
              <a:path w="6971614" h="6141369">
                <a:moveTo>
                  <a:pt x="0" y="0"/>
                </a:moveTo>
                <a:lnTo>
                  <a:pt x="6971614" y="0"/>
                </a:lnTo>
                <a:lnTo>
                  <a:pt x="6971614" y="6141369"/>
                </a:lnTo>
                <a:lnTo>
                  <a:pt x="0" y="6141369"/>
                </a:lnTo>
                <a:lnTo>
                  <a:pt x="0" y="0"/>
                </a:lnTo>
                <a:close/>
              </a:path>
            </a:pathLst>
          </a:custGeom>
          <a:blipFill>
            <a:blip r:embed="rId6"/>
            <a:stretch>
              <a:fillRect b="-1202"/>
            </a:stretch>
          </a:blipFill>
        </p:spPr>
      </p:sp>
      <p:sp>
        <p:nvSpPr>
          <p:cNvPr id="6" name="TextBox 6"/>
          <p:cNvSpPr txBox="1"/>
          <p:nvPr/>
        </p:nvSpPr>
        <p:spPr>
          <a:xfrm>
            <a:off x="602091" y="617624"/>
            <a:ext cx="17926720" cy="562521"/>
          </a:xfrm>
          <a:prstGeom prst="rect">
            <a:avLst/>
          </a:prstGeom>
        </p:spPr>
        <p:txBody>
          <a:bodyPr lIns="0" tIns="0" rIns="0" bIns="0" rtlCol="0" anchor="t">
            <a:spAutoFit/>
          </a:bodyPr>
          <a:lstStyle>
            <a:defPPr>
              <a:defRPr lang="en-US"/>
            </a:defPPr>
            <a:lvl1pPr lvl="0" indent="0">
              <a:lnSpc>
                <a:spcPts val="4356"/>
              </a:lnSpc>
              <a:defRPr sz="3821" spc="133">
                <a:solidFill>
                  <a:srgbClr val="0F3566"/>
                </a:solidFill>
                <a:latin typeface="Segoe UI Black" panose="020B0A02040204020203" pitchFamily="34" charset="0"/>
                <a:ea typeface="Segoe UI Black" panose="020B0A02040204020203" pitchFamily="34" charset="0"/>
                <a:cs typeface="Canva Sans Bold"/>
              </a:defRPr>
            </a:lvl1pPr>
          </a:lstStyle>
          <a:p>
            <a:r>
              <a:rPr lang="en-US" dirty="0">
                <a:sym typeface="Canva Sans Bold"/>
              </a:rPr>
              <a:t>4.2 XÂY DỰNG BỘ DỮ LIỆU</a:t>
            </a:r>
          </a:p>
        </p:txBody>
      </p:sp>
      <p:sp>
        <p:nvSpPr>
          <p:cNvPr id="7" name="TextBox 7"/>
          <p:cNvSpPr txBox="1"/>
          <p:nvPr/>
        </p:nvSpPr>
        <p:spPr>
          <a:xfrm>
            <a:off x="1028700" y="7847970"/>
            <a:ext cx="6814382" cy="1382558"/>
          </a:xfrm>
          <a:prstGeom prst="rect">
            <a:avLst/>
          </a:prstGeom>
        </p:spPr>
        <p:txBody>
          <a:bodyPr lIns="0" tIns="0" rIns="0" bIns="0" rtlCol="0" anchor="t">
            <a:spAutoFit/>
          </a:bodyPr>
          <a:lstStyle/>
          <a:p>
            <a:pPr marL="0" lvl="0" indent="0" algn="just">
              <a:lnSpc>
                <a:spcPts val="3693"/>
              </a:lnSpc>
              <a:spcBef>
                <a:spcPct val="0"/>
              </a:spcBef>
            </a:pPr>
            <a:r>
              <a:rPr lang="en-US" sz="2676">
                <a:solidFill>
                  <a:srgbClr val="000000"/>
                </a:solidFill>
                <a:latin typeface="Segoe UI" panose="020B0502040204020203" pitchFamily="34" charset="0"/>
                <a:ea typeface="Canva Sans"/>
                <a:cs typeface="Segoe UI" panose="020B0502040204020203" pitchFamily="34" charset="0"/>
                <a:sym typeface="Canva Sans"/>
              </a:rPr>
              <a:t>Left (bay sang trái): Nhận diện hình ảnh chướng ngại vật đạt điều kiện cho Drone bay sang trái..</a:t>
            </a:r>
          </a:p>
        </p:txBody>
      </p:sp>
      <p:sp>
        <p:nvSpPr>
          <p:cNvPr id="8" name="TextBox 8"/>
          <p:cNvSpPr txBox="1"/>
          <p:nvPr/>
        </p:nvSpPr>
        <p:spPr>
          <a:xfrm>
            <a:off x="10444918" y="7847970"/>
            <a:ext cx="6814382" cy="1382558"/>
          </a:xfrm>
          <a:prstGeom prst="rect">
            <a:avLst/>
          </a:prstGeom>
        </p:spPr>
        <p:txBody>
          <a:bodyPr lIns="0" tIns="0" rIns="0" bIns="0" rtlCol="0" anchor="t">
            <a:spAutoFit/>
          </a:bodyPr>
          <a:lstStyle/>
          <a:p>
            <a:pPr marL="0" lvl="0" indent="0" algn="just">
              <a:lnSpc>
                <a:spcPts val="3693"/>
              </a:lnSpc>
              <a:spcBef>
                <a:spcPct val="0"/>
              </a:spcBef>
            </a:pPr>
            <a:r>
              <a:rPr lang="en-US" sz="2676">
                <a:solidFill>
                  <a:srgbClr val="000000"/>
                </a:solidFill>
                <a:latin typeface="Segoe UI" panose="020B0502040204020203" pitchFamily="34" charset="0"/>
                <a:ea typeface="Canva Sans"/>
                <a:cs typeface="Segoe UI" panose="020B0502040204020203" pitchFamily="34" charset="0"/>
                <a:sym typeface="Canva Sans"/>
              </a:rPr>
              <a:t>Right (bay sang phải): Nhận diện hình ảnh chướng ngại vật đạt điều kiện cho Drone bay sang phải.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67704" y="4090952"/>
            <a:ext cx="1997933" cy="1950777"/>
          </a:xfrm>
          <a:prstGeom prst="rect">
            <a:avLst/>
          </a:prstGeom>
          <a:solidFill>
            <a:srgbClr val="0F3566"/>
          </a:solidFill>
        </p:spPr>
      </p:sp>
      <p:sp>
        <p:nvSpPr>
          <p:cNvPr id="3" name="AutoShape 3"/>
          <p:cNvSpPr/>
          <p:nvPr/>
        </p:nvSpPr>
        <p:spPr>
          <a:xfrm>
            <a:off x="9611055" y="4090732"/>
            <a:ext cx="1997933" cy="1950777"/>
          </a:xfrm>
          <a:prstGeom prst="rect">
            <a:avLst/>
          </a:prstGeom>
          <a:solidFill>
            <a:srgbClr val="0F3566"/>
          </a:solidFill>
        </p:spPr>
      </p:sp>
      <p:sp>
        <p:nvSpPr>
          <p:cNvPr id="4" name="AutoShape 4"/>
          <p:cNvSpPr/>
          <p:nvPr/>
        </p:nvSpPr>
        <p:spPr>
          <a:xfrm>
            <a:off x="1267704" y="6534262"/>
            <a:ext cx="1997933" cy="1950777"/>
          </a:xfrm>
          <a:prstGeom prst="rect">
            <a:avLst/>
          </a:prstGeom>
          <a:solidFill>
            <a:srgbClr val="0F3566"/>
          </a:solidFill>
        </p:spPr>
      </p:sp>
      <p:sp>
        <p:nvSpPr>
          <p:cNvPr id="5" name="AutoShape 5"/>
          <p:cNvSpPr/>
          <p:nvPr/>
        </p:nvSpPr>
        <p:spPr>
          <a:xfrm>
            <a:off x="9611055" y="6534042"/>
            <a:ext cx="1997933" cy="1950777"/>
          </a:xfrm>
          <a:prstGeom prst="rect">
            <a:avLst/>
          </a:prstGeom>
          <a:solidFill>
            <a:srgbClr val="0F3566"/>
          </a:solidFill>
        </p:spPr>
      </p:sp>
      <p:sp>
        <p:nvSpPr>
          <p:cNvPr id="6" name="TextBox 6"/>
          <p:cNvSpPr txBox="1"/>
          <p:nvPr/>
        </p:nvSpPr>
        <p:spPr>
          <a:xfrm>
            <a:off x="1463550" y="4746463"/>
            <a:ext cx="1606241" cy="835893"/>
          </a:xfrm>
          <a:prstGeom prst="rect">
            <a:avLst/>
          </a:prstGeom>
        </p:spPr>
        <p:txBody>
          <a:bodyPr lIns="0" tIns="0" rIns="0" bIns="0" rtlCol="0" anchor="t">
            <a:spAutoFit/>
          </a:bodyPr>
          <a:lstStyle/>
          <a:p>
            <a:pPr algn="ctr">
              <a:lnSpc>
                <a:spcPts val="6159"/>
              </a:lnSpc>
              <a:spcBef>
                <a:spcPct val="0"/>
              </a:spcBef>
            </a:pPr>
            <a:r>
              <a:rPr lang="en-US" sz="6159">
                <a:solidFill>
                  <a:srgbClr val="FFFFFF"/>
                </a:solidFill>
                <a:latin typeface="Now Bold"/>
                <a:ea typeface="Now Bold"/>
                <a:cs typeface="Now Bold"/>
                <a:sym typeface="Now Bold"/>
              </a:rPr>
              <a:t>01</a:t>
            </a:r>
          </a:p>
        </p:txBody>
      </p:sp>
      <p:sp>
        <p:nvSpPr>
          <p:cNvPr id="7" name="TextBox 7"/>
          <p:cNvSpPr txBox="1"/>
          <p:nvPr/>
        </p:nvSpPr>
        <p:spPr>
          <a:xfrm>
            <a:off x="9778588" y="4746243"/>
            <a:ext cx="1662867" cy="835893"/>
          </a:xfrm>
          <a:prstGeom prst="rect">
            <a:avLst/>
          </a:prstGeom>
        </p:spPr>
        <p:txBody>
          <a:bodyPr lIns="0" tIns="0" rIns="0" bIns="0" rtlCol="0" anchor="t">
            <a:spAutoFit/>
          </a:bodyPr>
          <a:lstStyle/>
          <a:p>
            <a:pPr algn="ctr">
              <a:lnSpc>
                <a:spcPts val="6159"/>
              </a:lnSpc>
              <a:spcBef>
                <a:spcPct val="0"/>
              </a:spcBef>
            </a:pPr>
            <a:r>
              <a:rPr lang="en-US" sz="6159">
                <a:solidFill>
                  <a:srgbClr val="FFFFFF"/>
                </a:solidFill>
                <a:latin typeface="Now Bold"/>
                <a:ea typeface="Now Bold"/>
                <a:cs typeface="Now Bold"/>
                <a:sym typeface="Now Bold"/>
              </a:rPr>
              <a:t>03</a:t>
            </a:r>
          </a:p>
        </p:txBody>
      </p:sp>
      <p:sp>
        <p:nvSpPr>
          <p:cNvPr id="8" name="TextBox 8"/>
          <p:cNvSpPr txBox="1"/>
          <p:nvPr/>
        </p:nvSpPr>
        <p:spPr>
          <a:xfrm>
            <a:off x="1313624" y="7189772"/>
            <a:ext cx="1952013" cy="835893"/>
          </a:xfrm>
          <a:prstGeom prst="rect">
            <a:avLst/>
          </a:prstGeom>
        </p:spPr>
        <p:txBody>
          <a:bodyPr lIns="0" tIns="0" rIns="0" bIns="0" rtlCol="0" anchor="t">
            <a:spAutoFit/>
          </a:bodyPr>
          <a:lstStyle/>
          <a:p>
            <a:pPr algn="ctr">
              <a:lnSpc>
                <a:spcPts val="6159"/>
              </a:lnSpc>
              <a:spcBef>
                <a:spcPct val="0"/>
              </a:spcBef>
            </a:pPr>
            <a:r>
              <a:rPr lang="en-US" sz="6159">
                <a:solidFill>
                  <a:srgbClr val="FFFFFF"/>
                </a:solidFill>
                <a:latin typeface="Now Bold"/>
                <a:ea typeface="Now Bold"/>
                <a:cs typeface="Now Bold"/>
                <a:sym typeface="Now Bold"/>
              </a:rPr>
              <a:t>02</a:t>
            </a:r>
          </a:p>
        </p:txBody>
      </p:sp>
      <p:sp>
        <p:nvSpPr>
          <p:cNvPr id="9" name="TextBox 9"/>
          <p:cNvSpPr txBox="1"/>
          <p:nvPr/>
        </p:nvSpPr>
        <p:spPr>
          <a:xfrm>
            <a:off x="9656975" y="7189553"/>
            <a:ext cx="1952013" cy="835893"/>
          </a:xfrm>
          <a:prstGeom prst="rect">
            <a:avLst/>
          </a:prstGeom>
        </p:spPr>
        <p:txBody>
          <a:bodyPr lIns="0" tIns="0" rIns="0" bIns="0" rtlCol="0" anchor="t">
            <a:spAutoFit/>
          </a:bodyPr>
          <a:lstStyle/>
          <a:p>
            <a:pPr algn="ctr">
              <a:lnSpc>
                <a:spcPts val="6159"/>
              </a:lnSpc>
              <a:spcBef>
                <a:spcPct val="0"/>
              </a:spcBef>
            </a:pPr>
            <a:r>
              <a:rPr lang="en-US" sz="6159">
                <a:solidFill>
                  <a:srgbClr val="FFFFFF"/>
                </a:solidFill>
                <a:latin typeface="Now Bold"/>
                <a:ea typeface="Now Bold"/>
                <a:cs typeface="Now Bold"/>
                <a:sym typeface="Now Bold"/>
              </a:rPr>
              <a:t>04</a:t>
            </a:r>
          </a:p>
        </p:txBody>
      </p:sp>
      <p:sp>
        <p:nvSpPr>
          <p:cNvPr id="10" name="Freeform 10"/>
          <p:cNvSpPr/>
          <p:nvPr/>
        </p:nvSpPr>
        <p:spPr>
          <a:xfrm rot="-5400000">
            <a:off x="-13438477" y="-3064812"/>
            <a:ext cx="21337299" cy="6129624"/>
          </a:xfrm>
          <a:custGeom>
            <a:avLst/>
            <a:gdLst/>
            <a:ahLst/>
            <a:cxnLst/>
            <a:rect l="l" t="t" r="r" b="b"/>
            <a:pathLst>
              <a:path w="21337299" h="6129624">
                <a:moveTo>
                  <a:pt x="0" y="0"/>
                </a:moveTo>
                <a:lnTo>
                  <a:pt x="21337299" y="0"/>
                </a:lnTo>
                <a:lnTo>
                  <a:pt x="21337299" y="6129624"/>
                </a:lnTo>
                <a:lnTo>
                  <a:pt x="0" y="612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6675988" y="8761080"/>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028700" y="1607293"/>
            <a:ext cx="16963699" cy="1530939"/>
          </a:xfrm>
          <a:prstGeom prst="rect">
            <a:avLst/>
          </a:prstGeom>
        </p:spPr>
        <p:txBody>
          <a:bodyPr lIns="0" tIns="0" rIns="0" bIns="0" rtlCol="0" anchor="t">
            <a:spAutoFit/>
          </a:bodyPr>
          <a:lstStyle/>
          <a:p>
            <a:pPr algn="ctr">
              <a:lnSpc>
                <a:spcPts val="6134"/>
              </a:lnSpc>
            </a:pPr>
            <a:r>
              <a:rPr lang="en-US" sz="4907" dirty="0">
                <a:solidFill>
                  <a:srgbClr val="0F3566"/>
                </a:solidFill>
                <a:latin typeface="Segoe UI Black" panose="020B0A02040204020203" pitchFamily="34" charset="0"/>
                <a:ea typeface="Segoe UI Black" panose="020B0A02040204020203" pitchFamily="34" charset="0"/>
                <a:cs typeface="Canva Sans Bold"/>
                <a:sym typeface="Canva Sans Bold"/>
              </a:rPr>
              <a:t>4.3 ỨNG DỤNG MÔ HÌNH CNN ĐỂ NHẬN DIỆN HƯỚNG BAY PHÙ HỢP CHO DRONE</a:t>
            </a:r>
          </a:p>
        </p:txBody>
      </p:sp>
      <p:sp>
        <p:nvSpPr>
          <p:cNvPr id="13" name="TextBox 13"/>
          <p:cNvSpPr txBox="1"/>
          <p:nvPr/>
        </p:nvSpPr>
        <p:spPr>
          <a:xfrm>
            <a:off x="3475847" y="4043327"/>
            <a:ext cx="5001733" cy="1956882"/>
          </a:xfrm>
          <a:prstGeom prst="rect">
            <a:avLst/>
          </a:prstGeom>
        </p:spPr>
        <p:txBody>
          <a:bodyPr lIns="0" tIns="0" rIns="0" bIns="0" rtlCol="0" anchor="t">
            <a:spAutoFit/>
          </a:bodyPr>
          <a:lstStyle/>
          <a:p>
            <a:pPr marL="0" lvl="0" indent="0" algn="just">
              <a:lnSpc>
                <a:spcPts val="3867"/>
              </a:lnSpc>
              <a:spcBef>
                <a:spcPct val="0"/>
              </a:spcBef>
            </a:pPr>
            <a:r>
              <a:rPr lang="en-US" sz="2802" dirty="0" err="1">
                <a:solidFill>
                  <a:srgbClr val="000000"/>
                </a:solidFill>
                <a:latin typeface="Segoe UI" panose="020B0502040204020203" pitchFamily="34" charset="0"/>
                <a:ea typeface="Canva Sans"/>
                <a:cs typeface="Segoe UI" panose="020B0502040204020203" pitchFamily="34" charset="0"/>
                <a:sym typeface="Canva Sans"/>
              </a:rPr>
              <a:t>Sử</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dụng</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mạng</a:t>
            </a:r>
            <a:r>
              <a:rPr lang="en-US" sz="2802" dirty="0">
                <a:solidFill>
                  <a:srgbClr val="000000"/>
                </a:solidFill>
                <a:latin typeface="Segoe UI" panose="020B0502040204020203" pitchFamily="34" charset="0"/>
                <a:ea typeface="Canva Sans"/>
                <a:cs typeface="Segoe UI" panose="020B0502040204020203" pitchFamily="34" charset="0"/>
                <a:sym typeface="Canva Sans"/>
              </a:rPr>
              <a:t> neural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tích</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chập</a:t>
            </a:r>
            <a:r>
              <a:rPr lang="en-US" sz="2802" dirty="0">
                <a:solidFill>
                  <a:srgbClr val="000000"/>
                </a:solidFill>
                <a:latin typeface="Segoe UI" panose="020B0502040204020203" pitchFamily="34" charset="0"/>
                <a:ea typeface="Canva Sans"/>
                <a:cs typeface="Segoe UI" panose="020B0502040204020203" pitchFamily="34" charset="0"/>
                <a:sym typeface="Canva Sans"/>
              </a:rPr>
              <a:t> (CNN)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để</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huấn</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luyện</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và</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điều</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khiển</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thiết</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bị</a:t>
            </a:r>
            <a:r>
              <a:rPr lang="en-US" sz="2802" dirty="0">
                <a:solidFill>
                  <a:srgbClr val="000000"/>
                </a:solidFill>
                <a:latin typeface="Segoe UI" panose="020B0502040204020203" pitchFamily="34" charset="0"/>
                <a:ea typeface="Canva Sans"/>
                <a:cs typeface="Segoe UI" panose="020B0502040204020203" pitchFamily="34" charset="0"/>
                <a:sym typeface="Canva Sans"/>
              </a:rPr>
              <a:t> bay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không</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người</a:t>
            </a:r>
            <a:r>
              <a:rPr lang="en-US" sz="2802" dirty="0">
                <a:solidFill>
                  <a:srgbClr val="000000"/>
                </a:solidFill>
                <a:latin typeface="Segoe UI" panose="020B0502040204020203" pitchFamily="34" charset="0"/>
                <a:ea typeface="Canva Sans"/>
                <a:cs typeface="Segoe UI" panose="020B0502040204020203" pitchFamily="34" charset="0"/>
                <a:sym typeface="Canva Sans"/>
              </a:rPr>
              <a:t> </a:t>
            </a:r>
            <a:r>
              <a:rPr lang="en-US" sz="2802" dirty="0" err="1">
                <a:solidFill>
                  <a:srgbClr val="000000"/>
                </a:solidFill>
                <a:latin typeface="Segoe UI" panose="020B0502040204020203" pitchFamily="34" charset="0"/>
                <a:ea typeface="Canva Sans"/>
                <a:cs typeface="Segoe UI" panose="020B0502040204020203" pitchFamily="34" charset="0"/>
                <a:sym typeface="Canva Sans"/>
              </a:rPr>
              <a:t>lái</a:t>
            </a:r>
            <a:r>
              <a:rPr lang="en-US" sz="2802" dirty="0">
                <a:solidFill>
                  <a:srgbClr val="000000"/>
                </a:solidFill>
                <a:latin typeface="Segoe UI" panose="020B0502040204020203" pitchFamily="34" charset="0"/>
                <a:ea typeface="Canva Sans"/>
                <a:cs typeface="Segoe UI" panose="020B0502040204020203" pitchFamily="34" charset="0"/>
                <a:sym typeface="Canva Sans"/>
              </a:rPr>
              <a:t>.</a:t>
            </a:r>
          </a:p>
        </p:txBody>
      </p:sp>
      <p:sp>
        <p:nvSpPr>
          <p:cNvPr id="14" name="TextBox 14"/>
          <p:cNvSpPr txBox="1"/>
          <p:nvPr/>
        </p:nvSpPr>
        <p:spPr>
          <a:xfrm>
            <a:off x="3475847" y="6545920"/>
            <a:ext cx="5001733" cy="1456745"/>
          </a:xfrm>
          <a:prstGeom prst="rect">
            <a:avLst/>
          </a:prstGeom>
        </p:spPr>
        <p:txBody>
          <a:bodyPr lIns="0" tIns="0" rIns="0" bIns="0" rtlCol="0" anchor="t">
            <a:spAutoFit/>
          </a:bodyPr>
          <a:lstStyle/>
          <a:p>
            <a:pPr marL="0" lvl="0" indent="0" algn="just">
              <a:lnSpc>
                <a:spcPts val="3867"/>
              </a:lnSpc>
              <a:spcBef>
                <a:spcPct val="0"/>
              </a:spcBef>
            </a:pPr>
            <a:r>
              <a:rPr lang="en-US" sz="2802">
                <a:solidFill>
                  <a:srgbClr val="000000"/>
                </a:solidFill>
                <a:latin typeface="Segoe UI" panose="020B0502040204020203" pitchFamily="34" charset="0"/>
                <a:ea typeface="Canva Sans"/>
                <a:cs typeface="Segoe UI" panose="020B0502040204020203" pitchFamily="34" charset="0"/>
                <a:sym typeface="Canva Sans"/>
              </a:rPr>
              <a:t>Mô hình CNN được sử dụng để phân loại hình ảnh và đưa ra quyết định về hành động bay.</a:t>
            </a:r>
          </a:p>
        </p:txBody>
      </p:sp>
      <p:sp>
        <p:nvSpPr>
          <p:cNvPr id="15" name="TextBox 15"/>
          <p:cNvSpPr txBox="1"/>
          <p:nvPr/>
        </p:nvSpPr>
        <p:spPr>
          <a:xfrm>
            <a:off x="12018563" y="4043327"/>
            <a:ext cx="5001733" cy="1456745"/>
          </a:xfrm>
          <a:prstGeom prst="rect">
            <a:avLst/>
          </a:prstGeom>
        </p:spPr>
        <p:txBody>
          <a:bodyPr lIns="0" tIns="0" rIns="0" bIns="0" rtlCol="0" anchor="t">
            <a:spAutoFit/>
          </a:bodyPr>
          <a:lstStyle/>
          <a:p>
            <a:pPr marL="0" lvl="0" indent="0" algn="just">
              <a:lnSpc>
                <a:spcPts val="3867"/>
              </a:lnSpc>
              <a:spcBef>
                <a:spcPct val="0"/>
              </a:spcBef>
            </a:pPr>
            <a:r>
              <a:rPr lang="en-US" sz="2802">
                <a:solidFill>
                  <a:srgbClr val="000000"/>
                </a:solidFill>
                <a:latin typeface="Segoe UI" panose="020B0502040204020203" pitchFamily="34" charset="0"/>
                <a:ea typeface="Canva Sans"/>
                <a:cs typeface="Segoe UI" panose="020B0502040204020203" pitchFamily="34" charset="0"/>
                <a:sym typeface="Canva Sans"/>
              </a:rPr>
              <a:t>Mạng CNN được huấn luyện để nhận biết và phân loại hình ảnh chứa chướng ngại vật.</a:t>
            </a:r>
          </a:p>
        </p:txBody>
      </p:sp>
      <p:sp>
        <p:nvSpPr>
          <p:cNvPr id="16" name="TextBox 16"/>
          <p:cNvSpPr txBox="1"/>
          <p:nvPr/>
        </p:nvSpPr>
        <p:spPr>
          <a:xfrm>
            <a:off x="12018563" y="6486637"/>
            <a:ext cx="5001733" cy="1456745"/>
          </a:xfrm>
          <a:prstGeom prst="rect">
            <a:avLst/>
          </a:prstGeom>
        </p:spPr>
        <p:txBody>
          <a:bodyPr lIns="0" tIns="0" rIns="0" bIns="0" rtlCol="0" anchor="t">
            <a:spAutoFit/>
          </a:bodyPr>
          <a:lstStyle/>
          <a:p>
            <a:pPr marL="0" lvl="0" indent="0" algn="just">
              <a:lnSpc>
                <a:spcPts val="3867"/>
              </a:lnSpc>
              <a:spcBef>
                <a:spcPct val="0"/>
              </a:spcBef>
            </a:pPr>
            <a:r>
              <a:rPr lang="en-US" sz="2802">
                <a:solidFill>
                  <a:srgbClr val="000000"/>
                </a:solidFill>
                <a:latin typeface="Segoe UI" panose="020B0502040204020203" pitchFamily="34" charset="0"/>
                <a:ea typeface="Canva Sans"/>
                <a:cs typeface="Segoe UI" panose="020B0502040204020203" pitchFamily="34" charset="0"/>
                <a:sym typeface="Canva Sans"/>
              </a:rPr>
              <a:t>Mô hình CNN bao gồm các lớp tích chập và lớp tổng hợp tối đa.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67704" y="3950070"/>
            <a:ext cx="1997933" cy="1950777"/>
          </a:xfrm>
          <a:prstGeom prst="rect">
            <a:avLst/>
          </a:prstGeom>
          <a:solidFill>
            <a:srgbClr val="0F3566"/>
          </a:solidFill>
        </p:spPr>
      </p:sp>
      <p:sp>
        <p:nvSpPr>
          <p:cNvPr id="3" name="AutoShape 3"/>
          <p:cNvSpPr/>
          <p:nvPr/>
        </p:nvSpPr>
        <p:spPr>
          <a:xfrm>
            <a:off x="9611055" y="3949850"/>
            <a:ext cx="1997933" cy="1950777"/>
          </a:xfrm>
          <a:prstGeom prst="rect">
            <a:avLst/>
          </a:prstGeom>
          <a:solidFill>
            <a:srgbClr val="0F3566"/>
          </a:solidFill>
        </p:spPr>
      </p:sp>
      <p:sp>
        <p:nvSpPr>
          <p:cNvPr id="4" name="AutoShape 4"/>
          <p:cNvSpPr/>
          <p:nvPr/>
        </p:nvSpPr>
        <p:spPr>
          <a:xfrm>
            <a:off x="1267704" y="6393379"/>
            <a:ext cx="1997933" cy="1950777"/>
          </a:xfrm>
          <a:prstGeom prst="rect">
            <a:avLst/>
          </a:prstGeom>
          <a:solidFill>
            <a:srgbClr val="0F3566"/>
          </a:solidFill>
        </p:spPr>
      </p:sp>
      <p:sp>
        <p:nvSpPr>
          <p:cNvPr id="5" name="AutoShape 5"/>
          <p:cNvSpPr/>
          <p:nvPr/>
        </p:nvSpPr>
        <p:spPr>
          <a:xfrm>
            <a:off x="9611055" y="6393159"/>
            <a:ext cx="1997933" cy="1950777"/>
          </a:xfrm>
          <a:prstGeom prst="rect">
            <a:avLst/>
          </a:prstGeom>
          <a:solidFill>
            <a:srgbClr val="0F3566"/>
          </a:solidFill>
        </p:spPr>
      </p:sp>
      <p:sp>
        <p:nvSpPr>
          <p:cNvPr id="6" name="TextBox 6"/>
          <p:cNvSpPr txBox="1"/>
          <p:nvPr/>
        </p:nvSpPr>
        <p:spPr>
          <a:xfrm>
            <a:off x="1463550" y="4605580"/>
            <a:ext cx="1606241" cy="830121"/>
          </a:xfrm>
          <a:prstGeom prst="rect">
            <a:avLst/>
          </a:prstGeom>
        </p:spPr>
        <p:txBody>
          <a:bodyPr lIns="0" tIns="0" rIns="0" bIns="0" rtlCol="0" anchor="t">
            <a:spAutoFit/>
          </a:bodyPr>
          <a:lstStyle/>
          <a:p>
            <a:pPr algn="ctr">
              <a:lnSpc>
                <a:spcPts val="6159"/>
              </a:lnSpc>
              <a:spcBef>
                <a:spcPct val="0"/>
              </a:spcBef>
            </a:pPr>
            <a:r>
              <a:rPr lang="en-US" sz="6159">
                <a:solidFill>
                  <a:srgbClr val="FFFFFF"/>
                </a:solidFill>
                <a:latin typeface="Now Bold"/>
                <a:ea typeface="Now Bold"/>
                <a:cs typeface="Now Bold"/>
                <a:sym typeface="Now Bold"/>
              </a:rPr>
              <a:t>05</a:t>
            </a:r>
          </a:p>
        </p:txBody>
      </p:sp>
      <p:sp>
        <p:nvSpPr>
          <p:cNvPr id="7" name="TextBox 7"/>
          <p:cNvSpPr txBox="1"/>
          <p:nvPr/>
        </p:nvSpPr>
        <p:spPr>
          <a:xfrm>
            <a:off x="9778588" y="4605360"/>
            <a:ext cx="1662867" cy="830121"/>
          </a:xfrm>
          <a:prstGeom prst="rect">
            <a:avLst/>
          </a:prstGeom>
        </p:spPr>
        <p:txBody>
          <a:bodyPr lIns="0" tIns="0" rIns="0" bIns="0" rtlCol="0" anchor="t">
            <a:spAutoFit/>
          </a:bodyPr>
          <a:lstStyle/>
          <a:p>
            <a:pPr algn="ctr">
              <a:lnSpc>
                <a:spcPts val="6159"/>
              </a:lnSpc>
              <a:spcBef>
                <a:spcPct val="0"/>
              </a:spcBef>
            </a:pPr>
            <a:r>
              <a:rPr lang="en-US" sz="6159">
                <a:solidFill>
                  <a:srgbClr val="FFFFFF"/>
                </a:solidFill>
                <a:latin typeface="Now Bold"/>
                <a:ea typeface="Now Bold"/>
                <a:cs typeface="Now Bold"/>
                <a:sym typeface="Now Bold"/>
              </a:rPr>
              <a:t>07</a:t>
            </a:r>
          </a:p>
        </p:txBody>
      </p:sp>
      <p:sp>
        <p:nvSpPr>
          <p:cNvPr id="8" name="TextBox 8"/>
          <p:cNvSpPr txBox="1"/>
          <p:nvPr/>
        </p:nvSpPr>
        <p:spPr>
          <a:xfrm>
            <a:off x="1313624" y="7048890"/>
            <a:ext cx="1952013" cy="830121"/>
          </a:xfrm>
          <a:prstGeom prst="rect">
            <a:avLst/>
          </a:prstGeom>
        </p:spPr>
        <p:txBody>
          <a:bodyPr lIns="0" tIns="0" rIns="0" bIns="0" rtlCol="0" anchor="t">
            <a:spAutoFit/>
          </a:bodyPr>
          <a:lstStyle/>
          <a:p>
            <a:pPr algn="ctr">
              <a:lnSpc>
                <a:spcPts val="6159"/>
              </a:lnSpc>
              <a:spcBef>
                <a:spcPct val="0"/>
              </a:spcBef>
            </a:pPr>
            <a:r>
              <a:rPr lang="en-US" sz="6159">
                <a:solidFill>
                  <a:srgbClr val="FFFFFF"/>
                </a:solidFill>
                <a:latin typeface="Now Bold"/>
                <a:ea typeface="Now Bold"/>
                <a:cs typeface="Now Bold"/>
                <a:sym typeface="Now Bold"/>
              </a:rPr>
              <a:t>06</a:t>
            </a:r>
          </a:p>
        </p:txBody>
      </p:sp>
      <p:sp>
        <p:nvSpPr>
          <p:cNvPr id="9" name="TextBox 9"/>
          <p:cNvSpPr txBox="1"/>
          <p:nvPr/>
        </p:nvSpPr>
        <p:spPr>
          <a:xfrm>
            <a:off x="9656975" y="7048670"/>
            <a:ext cx="1952013" cy="830121"/>
          </a:xfrm>
          <a:prstGeom prst="rect">
            <a:avLst/>
          </a:prstGeom>
        </p:spPr>
        <p:txBody>
          <a:bodyPr lIns="0" tIns="0" rIns="0" bIns="0" rtlCol="0" anchor="t">
            <a:spAutoFit/>
          </a:bodyPr>
          <a:lstStyle/>
          <a:p>
            <a:pPr algn="ctr">
              <a:lnSpc>
                <a:spcPts val="6159"/>
              </a:lnSpc>
              <a:spcBef>
                <a:spcPct val="0"/>
              </a:spcBef>
            </a:pPr>
            <a:r>
              <a:rPr lang="en-US" sz="6159">
                <a:solidFill>
                  <a:srgbClr val="FFFFFF"/>
                </a:solidFill>
                <a:latin typeface="Now Bold"/>
                <a:ea typeface="Now Bold"/>
                <a:cs typeface="Now Bold"/>
                <a:sym typeface="Now Bold"/>
              </a:rPr>
              <a:t>08</a:t>
            </a:r>
          </a:p>
        </p:txBody>
      </p:sp>
      <p:sp>
        <p:nvSpPr>
          <p:cNvPr id="10" name="Freeform 10"/>
          <p:cNvSpPr/>
          <p:nvPr/>
        </p:nvSpPr>
        <p:spPr>
          <a:xfrm rot="-5400000">
            <a:off x="-13438477" y="-3064812"/>
            <a:ext cx="21337299" cy="6129624"/>
          </a:xfrm>
          <a:custGeom>
            <a:avLst/>
            <a:gdLst/>
            <a:ahLst/>
            <a:cxnLst/>
            <a:rect l="l" t="t" r="r" b="b"/>
            <a:pathLst>
              <a:path w="21337299" h="6129624">
                <a:moveTo>
                  <a:pt x="0" y="0"/>
                </a:moveTo>
                <a:lnTo>
                  <a:pt x="21337299" y="0"/>
                </a:lnTo>
                <a:lnTo>
                  <a:pt x="21337299" y="6129624"/>
                </a:lnTo>
                <a:lnTo>
                  <a:pt x="0" y="612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6826556" y="8811269"/>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028700" y="1456886"/>
            <a:ext cx="16963699" cy="1530939"/>
          </a:xfrm>
          <a:prstGeom prst="rect">
            <a:avLst/>
          </a:prstGeom>
        </p:spPr>
        <p:txBody>
          <a:bodyPr lIns="0" tIns="0" rIns="0" bIns="0" rtlCol="0" anchor="t">
            <a:spAutoFit/>
          </a:bodyPr>
          <a:lstStyle>
            <a:defPPr>
              <a:defRPr lang="en-US"/>
            </a:defPPr>
            <a:lvl1pPr algn="ctr">
              <a:lnSpc>
                <a:spcPts val="6134"/>
              </a:lnSpc>
              <a:defRPr sz="4907">
                <a:solidFill>
                  <a:srgbClr val="0F3566"/>
                </a:solidFill>
                <a:latin typeface="Segoe UI Black" panose="020B0A02040204020203" pitchFamily="34" charset="0"/>
                <a:ea typeface="Segoe UI Black" panose="020B0A02040204020203" pitchFamily="34" charset="0"/>
                <a:cs typeface="Canva Sans Bold"/>
              </a:defRPr>
            </a:lvl1pPr>
          </a:lstStyle>
          <a:p>
            <a:r>
              <a:rPr lang="en-US" dirty="0">
                <a:sym typeface="Canva Sans Bold"/>
              </a:rPr>
              <a:t>4.3 ỨNG DỤNG MÔ HÌNH CNN ĐỂ NHẬN DIỆN HƯỚNG BAY PHÙ HỢP CHO DRONE</a:t>
            </a:r>
          </a:p>
        </p:txBody>
      </p:sp>
      <p:sp>
        <p:nvSpPr>
          <p:cNvPr id="13" name="TextBox 13"/>
          <p:cNvSpPr txBox="1"/>
          <p:nvPr/>
        </p:nvSpPr>
        <p:spPr>
          <a:xfrm>
            <a:off x="3475847" y="3902445"/>
            <a:ext cx="5001733" cy="1304859"/>
          </a:xfrm>
          <a:prstGeom prst="rect">
            <a:avLst/>
          </a:prstGeom>
        </p:spPr>
        <p:txBody>
          <a:bodyPr lIns="0" tIns="0" rIns="0" bIns="0" rtlCol="0" anchor="t">
            <a:spAutoFit/>
          </a:bodyPr>
          <a:lstStyle/>
          <a:p>
            <a:pPr marL="0" lvl="0" indent="0" algn="just">
              <a:lnSpc>
                <a:spcPts val="3453"/>
              </a:lnSpc>
              <a:spcBef>
                <a:spcPct val="0"/>
              </a:spcBef>
            </a:pP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Mô</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CNN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được</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huấn</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luyện</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trên</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dữ</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liệu</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ảnh</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có</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kích</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thước</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b="1" spc="245" dirty="0">
                <a:solidFill>
                  <a:srgbClr val="FF0000"/>
                </a:solidFill>
                <a:latin typeface="Segoe UI" panose="020B0502040204020203" pitchFamily="34" charset="0"/>
                <a:ea typeface="Canva Sans Bold"/>
                <a:cs typeface="Segoe UI" panose="020B0502040204020203" pitchFamily="34" charset="0"/>
                <a:sym typeface="Canva Sans Bold"/>
              </a:rPr>
              <a:t>240x180x1</a:t>
            </a:r>
            <a:r>
              <a:rPr lang="en-US" sz="2502" b="1" spc="245" dirty="0">
                <a:solidFill>
                  <a:srgbClr val="000000"/>
                </a:solidFill>
                <a:latin typeface="Segoe UI" panose="020B0502040204020203" pitchFamily="34" charset="0"/>
                <a:ea typeface="Canva Sans"/>
                <a:cs typeface="Segoe UI" panose="020B0502040204020203" pitchFamily="34" charset="0"/>
                <a:sym typeface="Canva Sans"/>
              </a:rPr>
              <a:t>.</a:t>
            </a:r>
          </a:p>
        </p:txBody>
      </p:sp>
      <p:sp>
        <p:nvSpPr>
          <p:cNvPr id="14" name="TextBox 14"/>
          <p:cNvSpPr txBox="1"/>
          <p:nvPr/>
        </p:nvSpPr>
        <p:spPr>
          <a:xfrm>
            <a:off x="3475847" y="6345754"/>
            <a:ext cx="5001733" cy="1743009"/>
          </a:xfrm>
          <a:prstGeom prst="rect">
            <a:avLst/>
          </a:prstGeom>
        </p:spPr>
        <p:txBody>
          <a:bodyPr lIns="0" tIns="0" rIns="0" bIns="0" rtlCol="0" anchor="t">
            <a:spAutoFit/>
          </a:bodyPr>
          <a:lstStyle/>
          <a:p>
            <a:pPr algn="just">
              <a:lnSpc>
                <a:spcPts val="3453"/>
              </a:lnSpc>
            </a:pPr>
            <a:r>
              <a:rPr lang="en-US" sz="2502" spc="245">
                <a:solidFill>
                  <a:srgbClr val="000000"/>
                </a:solidFill>
                <a:latin typeface="Segoe UI" panose="020B0502040204020203" pitchFamily="34" charset="0"/>
                <a:ea typeface="Canva Sans"/>
                <a:cs typeface="Segoe UI" panose="020B0502040204020203" pitchFamily="34" charset="0"/>
                <a:sym typeface="Canva Sans"/>
              </a:rPr>
              <a:t>Sử dụng bộ lọc và lớp kích hoạt trong mô hình CNN để xử lý thông tin hình ảnh.</a:t>
            </a:r>
          </a:p>
          <a:p>
            <a:pPr marL="0" lvl="0" indent="0" algn="just">
              <a:lnSpc>
                <a:spcPts val="3453"/>
              </a:lnSpc>
              <a:spcBef>
                <a:spcPct val="0"/>
              </a:spcBef>
            </a:pPr>
            <a:endParaRPr lang="en-US" sz="2502" spc="245">
              <a:solidFill>
                <a:srgbClr val="000000"/>
              </a:solidFill>
              <a:latin typeface="Segoe UI" panose="020B0502040204020203" pitchFamily="34" charset="0"/>
              <a:ea typeface="Canva Sans"/>
              <a:cs typeface="Segoe UI" panose="020B0502040204020203" pitchFamily="34" charset="0"/>
              <a:sym typeface="Canva Sans"/>
            </a:endParaRPr>
          </a:p>
        </p:txBody>
      </p:sp>
      <p:sp>
        <p:nvSpPr>
          <p:cNvPr id="15" name="TextBox 15"/>
          <p:cNvSpPr txBox="1"/>
          <p:nvPr/>
        </p:nvSpPr>
        <p:spPr>
          <a:xfrm>
            <a:off x="12018563" y="3902225"/>
            <a:ext cx="5001733" cy="1304859"/>
          </a:xfrm>
          <a:prstGeom prst="rect">
            <a:avLst/>
          </a:prstGeom>
        </p:spPr>
        <p:txBody>
          <a:bodyPr lIns="0" tIns="0" rIns="0" bIns="0" rtlCol="0" anchor="t">
            <a:spAutoFit/>
          </a:bodyPr>
          <a:lstStyle/>
          <a:p>
            <a:pPr marL="0" lvl="0" indent="0" algn="just">
              <a:lnSpc>
                <a:spcPts val="3453"/>
              </a:lnSpc>
              <a:spcBef>
                <a:spcPct val="0"/>
              </a:spcBef>
            </a:pP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Mô</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CNN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được</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huấn</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luyện</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trong</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b="1" spc="245" dirty="0">
                <a:solidFill>
                  <a:srgbClr val="FF0000"/>
                </a:solidFill>
                <a:latin typeface="Segoe UI" panose="020B0502040204020203" pitchFamily="34" charset="0"/>
                <a:ea typeface="Canva Sans Bold"/>
                <a:cs typeface="Segoe UI" panose="020B0502040204020203" pitchFamily="34" charset="0"/>
                <a:sym typeface="Canva Sans Bold"/>
              </a:rPr>
              <a:t>10 epochs</a:t>
            </a:r>
            <a:r>
              <a:rPr lang="en-US" sz="2502" b="1"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với</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b="1" spc="245" dirty="0">
                <a:solidFill>
                  <a:srgbClr val="FF0000"/>
                </a:solidFill>
                <a:latin typeface="Segoe UI" panose="020B0502040204020203" pitchFamily="34" charset="0"/>
                <a:ea typeface="Canva Sans Bold"/>
                <a:cs typeface="Segoe UI" panose="020B0502040204020203" pitchFamily="34" charset="0"/>
                <a:sym typeface="Canva Sans Bold"/>
              </a:rPr>
              <a:t>batch size </a:t>
            </a:r>
            <a:r>
              <a:rPr lang="en-US" sz="2502" b="1" spc="245" dirty="0" err="1">
                <a:solidFill>
                  <a:srgbClr val="FF0000"/>
                </a:solidFill>
                <a:latin typeface="Segoe UI" panose="020B0502040204020203" pitchFamily="34" charset="0"/>
                <a:ea typeface="Canva Sans Bold"/>
                <a:cs typeface="Segoe UI" panose="020B0502040204020203" pitchFamily="34" charset="0"/>
                <a:sym typeface="Canva Sans Bold"/>
              </a:rPr>
              <a:t>là</a:t>
            </a:r>
            <a:r>
              <a:rPr lang="en-US" sz="2502" b="1" spc="245" dirty="0">
                <a:solidFill>
                  <a:srgbClr val="FF0000"/>
                </a:solidFill>
                <a:latin typeface="Segoe UI" panose="020B0502040204020203" pitchFamily="34" charset="0"/>
                <a:ea typeface="Canva Sans Bold"/>
                <a:cs typeface="Segoe UI" panose="020B0502040204020203" pitchFamily="34" charset="0"/>
                <a:sym typeface="Canva Sans Bold"/>
              </a:rPr>
              <a:t> 32</a:t>
            </a:r>
            <a:r>
              <a:rPr lang="en-US" sz="2502" b="1" spc="245" dirty="0">
                <a:solidFill>
                  <a:srgbClr val="000000"/>
                </a:solidFill>
                <a:latin typeface="Segoe UI" panose="020B0502040204020203" pitchFamily="34" charset="0"/>
                <a:ea typeface="Canva Sans"/>
                <a:cs typeface="Segoe UI" panose="020B0502040204020203" pitchFamily="34" charset="0"/>
                <a:sym typeface="Canva Sans"/>
              </a:rPr>
              <a:t>.</a:t>
            </a:r>
          </a:p>
        </p:txBody>
      </p:sp>
      <p:sp>
        <p:nvSpPr>
          <p:cNvPr id="16" name="TextBox 16"/>
          <p:cNvSpPr txBox="1"/>
          <p:nvPr/>
        </p:nvSpPr>
        <p:spPr>
          <a:xfrm>
            <a:off x="12018563" y="6310095"/>
            <a:ext cx="5001733" cy="2175788"/>
          </a:xfrm>
          <a:prstGeom prst="rect">
            <a:avLst/>
          </a:prstGeom>
        </p:spPr>
        <p:txBody>
          <a:bodyPr lIns="0" tIns="0" rIns="0" bIns="0" rtlCol="0" anchor="t">
            <a:spAutoFit/>
          </a:bodyPr>
          <a:lstStyle/>
          <a:p>
            <a:pPr algn="just">
              <a:lnSpc>
                <a:spcPts val="3453"/>
              </a:lnSpc>
            </a:pP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Độ</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chính</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xác</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của</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mô</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đạt</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b="1" spc="245" dirty="0">
                <a:solidFill>
                  <a:srgbClr val="FF0000"/>
                </a:solidFill>
                <a:latin typeface="Segoe UI" panose="020B0502040204020203" pitchFamily="34" charset="0"/>
                <a:ea typeface="Canva Sans Bold"/>
                <a:cs typeface="Segoe UI" panose="020B0502040204020203" pitchFamily="34" charset="0"/>
                <a:sym typeface="Canva Sans Bold"/>
              </a:rPr>
              <a:t>99,95%</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trên</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bộ</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dữ</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liệu</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huấn</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luyện</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và</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b="1" spc="245" dirty="0">
                <a:solidFill>
                  <a:srgbClr val="FF0000"/>
                </a:solidFill>
                <a:latin typeface="Segoe UI" panose="020B0502040204020203" pitchFamily="34" charset="0"/>
                <a:ea typeface="Canva Sans Bold"/>
                <a:cs typeface="Segoe UI" panose="020B0502040204020203" pitchFamily="34" charset="0"/>
                <a:sym typeface="Canva Sans Bold"/>
              </a:rPr>
              <a:t>99,93%</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trên</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bộ</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dữ</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liệu</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kiểm</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 </a:t>
            </a:r>
            <a:r>
              <a:rPr lang="en-US" sz="2502" spc="245" dirty="0" err="1">
                <a:solidFill>
                  <a:srgbClr val="000000"/>
                </a:solidFill>
                <a:latin typeface="Segoe UI" panose="020B0502040204020203" pitchFamily="34" charset="0"/>
                <a:ea typeface="Canva Sans"/>
                <a:cs typeface="Segoe UI" panose="020B0502040204020203" pitchFamily="34" charset="0"/>
                <a:sym typeface="Canva Sans"/>
              </a:rPr>
              <a:t>thử</a:t>
            </a:r>
            <a:r>
              <a:rPr lang="en-US" sz="2502" spc="245" dirty="0">
                <a:solidFill>
                  <a:srgbClr val="000000"/>
                </a:solidFill>
                <a:latin typeface="Segoe UI" panose="020B0502040204020203" pitchFamily="34" charset="0"/>
                <a:ea typeface="Canva Sans"/>
                <a:cs typeface="Segoe UI" panose="020B0502040204020203" pitchFamily="34" charset="0"/>
                <a:sym typeface="Canva Sans"/>
              </a:rPr>
              <a:t>.</a:t>
            </a:r>
          </a:p>
          <a:p>
            <a:pPr marL="0" lvl="0" indent="0" algn="just">
              <a:lnSpc>
                <a:spcPts val="3177"/>
              </a:lnSpc>
              <a:spcBef>
                <a:spcPct val="0"/>
              </a:spcBef>
            </a:pPr>
            <a:endParaRPr lang="en-US" sz="2502" spc="245" dirty="0">
              <a:solidFill>
                <a:srgbClr val="000000"/>
              </a:solidFill>
              <a:latin typeface="Segoe UI" panose="020B0502040204020203" pitchFamily="34" charset="0"/>
              <a:ea typeface="Canva Sans"/>
              <a:cs typeface="Segoe UI" panose="020B0502040204020203" pitchFamily="34" charset="0"/>
              <a:sym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3438477" y="-3064812"/>
            <a:ext cx="21337299" cy="6129624"/>
          </a:xfrm>
          <a:custGeom>
            <a:avLst/>
            <a:gdLst/>
            <a:ahLst/>
            <a:cxnLst/>
            <a:rect l="l" t="t" r="r" b="b"/>
            <a:pathLst>
              <a:path w="21337299" h="6129624">
                <a:moveTo>
                  <a:pt x="0" y="0"/>
                </a:moveTo>
                <a:lnTo>
                  <a:pt x="21337299" y="0"/>
                </a:lnTo>
                <a:lnTo>
                  <a:pt x="21337299" y="6129624"/>
                </a:lnTo>
                <a:lnTo>
                  <a:pt x="0" y="612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826556" y="8811269"/>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484837" y="3238317"/>
            <a:ext cx="13144441" cy="6424216"/>
          </a:xfrm>
          <a:custGeom>
            <a:avLst/>
            <a:gdLst/>
            <a:ahLst/>
            <a:cxnLst/>
            <a:rect l="l" t="t" r="r" b="b"/>
            <a:pathLst>
              <a:path w="13144441" h="6424216">
                <a:moveTo>
                  <a:pt x="0" y="0"/>
                </a:moveTo>
                <a:lnTo>
                  <a:pt x="13144441" y="0"/>
                </a:lnTo>
                <a:lnTo>
                  <a:pt x="13144441" y="6424216"/>
                </a:lnTo>
                <a:lnTo>
                  <a:pt x="0" y="6424216"/>
                </a:lnTo>
                <a:lnTo>
                  <a:pt x="0" y="0"/>
                </a:lnTo>
                <a:close/>
              </a:path>
            </a:pathLst>
          </a:custGeom>
          <a:blipFill>
            <a:blip r:embed="rId6"/>
            <a:stretch>
              <a:fillRect/>
            </a:stretch>
          </a:blipFill>
        </p:spPr>
      </p:sp>
      <p:sp>
        <p:nvSpPr>
          <p:cNvPr id="5" name="TextBox 5"/>
          <p:cNvSpPr txBox="1"/>
          <p:nvPr/>
        </p:nvSpPr>
        <p:spPr>
          <a:xfrm>
            <a:off x="1028700" y="1456886"/>
            <a:ext cx="16963699" cy="1530939"/>
          </a:xfrm>
          <a:prstGeom prst="rect">
            <a:avLst/>
          </a:prstGeom>
        </p:spPr>
        <p:txBody>
          <a:bodyPr lIns="0" tIns="0" rIns="0" bIns="0" rtlCol="0" anchor="t">
            <a:spAutoFit/>
          </a:bodyPr>
          <a:lstStyle>
            <a:defPPr>
              <a:defRPr lang="en-US"/>
            </a:defPPr>
            <a:lvl1pPr algn="ctr">
              <a:lnSpc>
                <a:spcPts val="6134"/>
              </a:lnSpc>
              <a:defRPr sz="4907">
                <a:solidFill>
                  <a:srgbClr val="0F3566"/>
                </a:solidFill>
                <a:latin typeface="Segoe UI Black" panose="020B0A02040204020203" pitchFamily="34" charset="0"/>
                <a:ea typeface="Segoe UI Black" panose="020B0A02040204020203" pitchFamily="34" charset="0"/>
                <a:cs typeface="Canva Sans Bold"/>
              </a:defRPr>
            </a:lvl1pPr>
          </a:lstStyle>
          <a:p>
            <a:r>
              <a:rPr lang="en-US" dirty="0">
                <a:sym typeface="Canva Sans Bold"/>
              </a:rPr>
              <a:t>4.3 ỨNG DỤNG MÔ HÌNH CNN ĐỂ NHẬN DIỆN HƯỚNG BAY PHÙ HỢP CHO DRONE</a:t>
            </a:r>
          </a:p>
        </p:txBody>
      </p:sp>
      <p:sp>
        <p:nvSpPr>
          <p:cNvPr id="6" name="TextBox 6"/>
          <p:cNvSpPr txBox="1"/>
          <p:nvPr/>
        </p:nvSpPr>
        <p:spPr>
          <a:xfrm>
            <a:off x="1028700" y="3595468"/>
            <a:ext cx="1724458" cy="3564502"/>
          </a:xfrm>
          <a:prstGeom prst="rect">
            <a:avLst/>
          </a:prstGeom>
        </p:spPr>
        <p:txBody>
          <a:bodyPr wrap="square" lIns="0" tIns="0" rIns="0" bIns="0" rtlCol="0" anchor="t">
            <a:spAutoFit/>
          </a:bodyPr>
          <a:lstStyle/>
          <a:p>
            <a:pPr marL="0" lvl="0" indent="0" algn="ctr">
              <a:lnSpc>
                <a:spcPts val="4695"/>
              </a:lnSpc>
              <a:spcBef>
                <a:spcPct val="0"/>
              </a:spcBef>
            </a:pPr>
            <a:r>
              <a:rPr lang="en-US" sz="3402" b="1" dirty="0" err="1">
                <a:solidFill>
                  <a:srgbClr val="020401"/>
                </a:solidFill>
                <a:latin typeface="Segoe UI" panose="020B0502040204020203" pitchFamily="34" charset="0"/>
                <a:ea typeface="Canva Sans Bold"/>
                <a:cs typeface="Segoe UI" panose="020B0502040204020203" pitchFamily="34" charset="0"/>
                <a:sym typeface="Canva Sans Bold"/>
              </a:rPr>
              <a:t>Tổng</a:t>
            </a:r>
            <a:r>
              <a:rPr lang="en-US" sz="3402" b="1" dirty="0">
                <a:solidFill>
                  <a:srgbClr val="020401"/>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20401"/>
                </a:solidFill>
                <a:latin typeface="Segoe UI" panose="020B0502040204020203" pitchFamily="34" charset="0"/>
                <a:ea typeface="Canva Sans Bold"/>
                <a:cs typeface="Segoe UI" panose="020B0502040204020203" pitchFamily="34" charset="0"/>
                <a:sym typeface="Canva Sans Bold"/>
              </a:rPr>
              <a:t>thể</a:t>
            </a:r>
            <a:r>
              <a:rPr lang="en-US" sz="3402" b="1" dirty="0">
                <a:solidFill>
                  <a:srgbClr val="020401"/>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20401"/>
                </a:solidFill>
                <a:latin typeface="Segoe UI" panose="020B0502040204020203" pitchFamily="34" charset="0"/>
                <a:ea typeface="Canva Sans Bold"/>
                <a:cs typeface="Segoe UI" panose="020B0502040204020203" pitchFamily="34" charset="0"/>
                <a:sym typeface="Canva Sans Bold"/>
              </a:rPr>
              <a:t>kiến</a:t>
            </a:r>
            <a:r>
              <a:rPr lang="en-US" sz="3402" b="1" dirty="0">
                <a:solidFill>
                  <a:srgbClr val="020401"/>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20401"/>
                </a:solidFill>
                <a:latin typeface="Segoe UI" panose="020B0502040204020203" pitchFamily="34" charset="0"/>
                <a:ea typeface="Canva Sans Bold"/>
                <a:cs typeface="Segoe UI" panose="020B0502040204020203" pitchFamily="34" charset="0"/>
                <a:sym typeface="Canva Sans Bold"/>
              </a:rPr>
              <a:t>trúc</a:t>
            </a:r>
            <a:r>
              <a:rPr lang="en-US" sz="3402" b="1" dirty="0">
                <a:solidFill>
                  <a:srgbClr val="020401"/>
                </a:solidFill>
                <a:latin typeface="Segoe UI" panose="020B0502040204020203" pitchFamily="34" charset="0"/>
                <a:ea typeface="Canva Sans Bold"/>
                <a:cs typeface="Segoe UI" panose="020B0502040204020203" pitchFamily="34" charset="0"/>
                <a:sym typeface="Canva Sans Bold"/>
              </a:rPr>
              <a:t> CNN </a:t>
            </a:r>
            <a:r>
              <a:rPr lang="en-US" sz="3402" b="1" dirty="0" err="1">
                <a:solidFill>
                  <a:srgbClr val="020401"/>
                </a:solidFill>
                <a:latin typeface="Segoe UI" panose="020B0502040204020203" pitchFamily="34" charset="0"/>
                <a:ea typeface="Canva Sans Bold"/>
                <a:cs typeface="Segoe UI" panose="020B0502040204020203" pitchFamily="34" charset="0"/>
                <a:sym typeface="Canva Sans Bold"/>
              </a:rPr>
              <a:t>được</a:t>
            </a:r>
            <a:r>
              <a:rPr lang="en-US" sz="3402" b="1" dirty="0">
                <a:solidFill>
                  <a:srgbClr val="020401"/>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20401"/>
                </a:solidFill>
                <a:latin typeface="Segoe UI" panose="020B0502040204020203" pitchFamily="34" charset="0"/>
                <a:ea typeface="Canva Sans Bold"/>
                <a:cs typeface="Segoe UI" panose="020B0502040204020203" pitchFamily="34" charset="0"/>
                <a:sym typeface="Canva Sans Bold"/>
              </a:rPr>
              <a:t>sử</a:t>
            </a:r>
            <a:r>
              <a:rPr lang="en-US" sz="3402" b="1" dirty="0">
                <a:solidFill>
                  <a:srgbClr val="020401"/>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20401"/>
                </a:solidFill>
                <a:latin typeface="Segoe UI" panose="020B0502040204020203" pitchFamily="34" charset="0"/>
                <a:ea typeface="Canva Sans Bold"/>
                <a:cs typeface="Segoe UI" panose="020B0502040204020203" pitchFamily="34" charset="0"/>
                <a:sym typeface="Canva Sans Bold"/>
              </a:rPr>
              <a:t>dụng</a:t>
            </a:r>
            <a:endParaRPr lang="en-US" sz="3402" b="1" dirty="0">
              <a:solidFill>
                <a:srgbClr val="020401"/>
              </a:solidFill>
              <a:latin typeface="Segoe UI" panose="020B0502040204020203" pitchFamily="34" charset="0"/>
              <a:ea typeface="Canva Sans Bold"/>
              <a:cs typeface="Segoe UI" panose="020B0502040204020203" pitchFamily="34" charset="0"/>
              <a:sym typeface="Canva Sans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535282" y="9258300"/>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305814" y="-323115"/>
            <a:ext cx="4992529" cy="1434217"/>
          </a:xfrm>
          <a:custGeom>
            <a:avLst/>
            <a:gdLst/>
            <a:ahLst/>
            <a:cxnLst/>
            <a:rect l="l" t="t" r="r" b="b"/>
            <a:pathLst>
              <a:path w="4992529" h="1434217">
                <a:moveTo>
                  <a:pt x="0" y="0"/>
                </a:moveTo>
                <a:lnTo>
                  <a:pt x="4992529" y="0"/>
                </a:lnTo>
                <a:lnTo>
                  <a:pt x="4992529" y="1434218"/>
                </a:lnTo>
                <a:lnTo>
                  <a:pt x="0" y="1434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13267" y="2172376"/>
            <a:ext cx="16861466" cy="7739273"/>
          </a:xfrm>
          <a:custGeom>
            <a:avLst/>
            <a:gdLst/>
            <a:ahLst/>
            <a:cxnLst/>
            <a:rect l="l" t="t" r="r" b="b"/>
            <a:pathLst>
              <a:path w="16861466" h="7739273">
                <a:moveTo>
                  <a:pt x="0" y="0"/>
                </a:moveTo>
                <a:lnTo>
                  <a:pt x="16861466" y="0"/>
                </a:lnTo>
                <a:lnTo>
                  <a:pt x="16861466" y="7739274"/>
                </a:lnTo>
                <a:lnTo>
                  <a:pt x="0" y="7739274"/>
                </a:lnTo>
                <a:lnTo>
                  <a:pt x="0" y="0"/>
                </a:lnTo>
                <a:close/>
              </a:path>
            </a:pathLst>
          </a:custGeom>
          <a:blipFill>
            <a:blip r:embed="rId6"/>
            <a:stretch>
              <a:fillRect/>
            </a:stretch>
          </a:blipFill>
        </p:spPr>
      </p:sp>
      <p:sp>
        <p:nvSpPr>
          <p:cNvPr id="5" name="TextBox 5"/>
          <p:cNvSpPr txBox="1"/>
          <p:nvPr/>
        </p:nvSpPr>
        <p:spPr>
          <a:xfrm>
            <a:off x="629018" y="563142"/>
            <a:ext cx="9167442" cy="562521"/>
          </a:xfrm>
          <a:prstGeom prst="rect">
            <a:avLst/>
          </a:prstGeom>
        </p:spPr>
        <p:txBody>
          <a:bodyPr lIns="0" tIns="0" rIns="0" bIns="0" rtlCol="0" anchor="t">
            <a:spAutoFit/>
          </a:bodyPr>
          <a:lstStyle/>
          <a:p>
            <a:pPr marL="0" lvl="0" indent="0" algn="l">
              <a:lnSpc>
                <a:spcPts val="4356"/>
              </a:lnSpc>
            </a:pPr>
            <a:r>
              <a:rPr lang="en-US" sz="3821" spc="133">
                <a:solidFill>
                  <a:srgbClr val="0F3566"/>
                </a:solidFill>
                <a:latin typeface="Segoe UI Black" panose="020B0A02040204020203" pitchFamily="34" charset="0"/>
                <a:ea typeface="Segoe UI Black" panose="020B0A02040204020203" pitchFamily="34" charset="0"/>
                <a:cs typeface="Canva Sans Bold"/>
                <a:sym typeface="Canva Sans Bold"/>
              </a:rPr>
              <a:t>4.4 XÂY DỰNG PHƯƠNG PHÁP BAY</a:t>
            </a:r>
          </a:p>
        </p:txBody>
      </p:sp>
      <p:sp>
        <p:nvSpPr>
          <p:cNvPr id="6" name="TextBox 6"/>
          <p:cNvSpPr txBox="1"/>
          <p:nvPr/>
        </p:nvSpPr>
        <p:spPr>
          <a:xfrm>
            <a:off x="3663739" y="1602465"/>
            <a:ext cx="10960522" cy="569911"/>
          </a:xfrm>
          <a:prstGeom prst="rect">
            <a:avLst/>
          </a:prstGeom>
        </p:spPr>
        <p:txBody>
          <a:bodyPr lIns="0" tIns="0" rIns="0" bIns="0" rtlCol="0" anchor="t">
            <a:spAutoFit/>
          </a:bodyPr>
          <a:lstStyle/>
          <a:p>
            <a:pPr marL="0" lvl="0" indent="0" algn="ctr">
              <a:lnSpc>
                <a:spcPts val="4695"/>
              </a:lnSpc>
              <a:spcBef>
                <a:spcPct val="0"/>
              </a:spcBef>
            </a:pPr>
            <a:r>
              <a:rPr lang="en-US" sz="3402" b="1" dirty="0" err="1">
                <a:solidFill>
                  <a:srgbClr val="000000"/>
                </a:solidFill>
                <a:latin typeface="Segoe UI" panose="020B0502040204020203" pitchFamily="34" charset="0"/>
                <a:ea typeface="Canva Sans Bold"/>
                <a:cs typeface="Segoe UI" panose="020B0502040204020203" pitchFamily="34" charset="0"/>
                <a:sym typeface="Canva Sans Bold"/>
              </a:rPr>
              <a:t>Quy</a:t>
            </a:r>
            <a:r>
              <a:rPr lang="en-US" sz="3402" b="1"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00000"/>
                </a:solidFill>
                <a:latin typeface="Segoe UI" panose="020B0502040204020203" pitchFamily="34" charset="0"/>
                <a:ea typeface="Canva Sans Bold"/>
                <a:cs typeface="Segoe UI" panose="020B0502040204020203" pitchFamily="34" charset="0"/>
                <a:sym typeface="Canva Sans Bold"/>
              </a:rPr>
              <a:t>trình</a:t>
            </a:r>
            <a:r>
              <a:rPr lang="en-US" sz="3402" b="1"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00000"/>
                </a:solidFill>
                <a:latin typeface="Segoe UI" panose="020B0502040204020203" pitchFamily="34" charset="0"/>
                <a:ea typeface="Canva Sans Bold"/>
                <a:cs typeface="Segoe UI" panose="020B0502040204020203" pitchFamily="34" charset="0"/>
                <a:sym typeface="Canva Sans Bold"/>
              </a:rPr>
              <a:t>nhận</a:t>
            </a:r>
            <a:r>
              <a:rPr lang="en-US" sz="3402" b="1"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00000"/>
                </a:solidFill>
                <a:latin typeface="Segoe UI" panose="020B0502040204020203" pitchFamily="34" charset="0"/>
                <a:ea typeface="Canva Sans Bold"/>
                <a:cs typeface="Segoe UI" panose="020B0502040204020203" pitchFamily="34" charset="0"/>
                <a:sym typeface="Canva Sans Bold"/>
              </a:rPr>
              <a:t>diện</a:t>
            </a:r>
            <a:r>
              <a:rPr lang="en-US" sz="3402" b="1"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00000"/>
                </a:solidFill>
                <a:latin typeface="Segoe UI" panose="020B0502040204020203" pitchFamily="34" charset="0"/>
                <a:ea typeface="Canva Sans Bold"/>
                <a:cs typeface="Segoe UI" panose="020B0502040204020203" pitchFamily="34" charset="0"/>
                <a:sym typeface="Canva Sans Bold"/>
              </a:rPr>
              <a:t>vật</a:t>
            </a:r>
            <a:r>
              <a:rPr lang="en-US" sz="3402" b="1"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00000"/>
                </a:solidFill>
                <a:latin typeface="Segoe UI" panose="020B0502040204020203" pitchFamily="34" charset="0"/>
                <a:ea typeface="Canva Sans Bold"/>
                <a:cs typeface="Segoe UI" panose="020B0502040204020203" pitchFamily="34" charset="0"/>
                <a:sym typeface="Canva Sans Bold"/>
              </a:rPr>
              <a:t>thể</a:t>
            </a:r>
            <a:r>
              <a:rPr lang="en-US" sz="3402" b="1"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00000"/>
                </a:solidFill>
                <a:latin typeface="Segoe UI" panose="020B0502040204020203" pitchFamily="34" charset="0"/>
                <a:ea typeface="Canva Sans Bold"/>
                <a:cs typeface="Segoe UI" panose="020B0502040204020203" pitchFamily="34" charset="0"/>
                <a:sym typeface="Canva Sans Bold"/>
              </a:rPr>
              <a:t>và</a:t>
            </a:r>
            <a:r>
              <a:rPr lang="en-US" sz="3402" b="1"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00000"/>
                </a:solidFill>
                <a:latin typeface="Segoe UI" panose="020B0502040204020203" pitchFamily="34" charset="0"/>
                <a:ea typeface="Canva Sans Bold"/>
                <a:cs typeface="Segoe UI" panose="020B0502040204020203" pitchFamily="34" charset="0"/>
                <a:sym typeface="Canva Sans Bold"/>
              </a:rPr>
              <a:t>xác</a:t>
            </a:r>
            <a:r>
              <a:rPr lang="en-US" sz="3402" b="1"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00000"/>
                </a:solidFill>
                <a:latin typeface="Segoe UI" panose="020B0502040204020203" pitchFamily="34" charset="0"/>
                <a:ea typeface="Canva Sans Bold"/>
                <a:cs typeface="Segoe UI" panose="020B0502040204020203" pitchFamily="34" charset="0"/>
                <a:sym typeface="Canva Sans Bold"/>
              </a:rPr>
              <a:t>định</a:t>
            </a:r>
            <a:r>
              <a:rPr lang="en-US" sz="3402" b="1"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3402" b="1" dirty="0" err="1">
                <a:solidFill>
                  <a:srgbClr val="000000"/>
                </a:solidFill>
                <a:latin typeface="Segoe UI" panose="020B0502040204020203" pitchFamily="34" charset="0"/>
                <a:ea typeface="Canva Sans Bold"/>
                <a:cs typeface="Segoe UI" panose="020B0502040204020203" pitchFamily="34" charset="0"/>
                <a:sym typeface="Canva Sans Bold"/>
              </a:rPr>
              <a:t>hướng</a:t>
            </a:r>
            <a:r>
              <a:rPr lang="en-US" sz="3402" b="1" dirty="0">
                <a:solidFill>
                  <a:srgbClr val="000000"/>
                </a:solidFill>
                <a:latin typeface="Segoe UI" panose="020B0502040204020203" pitchFamily="34" charset="0"/>
                <a:ea typeface="Canva Sans Bold"/>
                <a:cs typeface="Segoe UI" panose="020B0502040204020203" pitchFamily="34" charset="0"/>
                <a:sym typeface="Canva Sans Bold"/>
              </a:rPr>
              <a:t> bay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535282" y="9258300"/>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305814" y="-323115"/>
            <a:ext cx="4992529" cy="1434217"/>
          </a:xfrm>
          <a:custGeom>
            <a:avLst/>
            <a:gdLst/>
            <a:ahLst/>
            <a:cxnLst/>
            <a:rect l="l" t="t" r="r" b="b"/>
            <a:pathLst>
              <a:path w="4992529" h="1434217">
                <a:moveTo>
                  <a:pt x="0" y="0"/>
                </a:moveTo>
                <a:lnTo>
                  <a:pt x="4992529" y="0"/>
                </a:lnTo>
                <a:lnTo>
                  <a:pt x="4992529" y="1434218"/>
                </a:lnTo>
                <a:lnTo>
                  <a:pt x="0" y="1434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2352735"/>
            <a:ext cx="5485557" cy="6428092"/>
          </a:xfrm>
          <a:custGeom>
            <a:avLst/>
            <a:gdLst/>
            <a:ahLst/>
            <a:cxnLst/>
            <a:rect l="l" t="t" r="r" b="b"/>
            <a:pathLst>
              <a:path w="5485557" h="6428092">
                <a:moveTo>
                  <a:pt x="0" y="0"/>
                </a:moveTo>
                <a:lnTo>
                  <a:pt x="5485557" y="0"/>
                </a:lnTo>
                <a:lnTo>
                  <a:pt x="5485557" y="6428093"/>
                </a:lnTo>
                <a:lnTo>
                  <a:pt x="0" y="6428093"/>
                </a:lnTo>
                <a:lnTo>
                  <a:pt x="0" y="0"/>
                </a:lnTo>
                <a:close/>
              </a:path>
            </a:pathLst>
          </a:custGeom>
          <a:blipFill>
            <a:blip r:embed="rId6"/>
            <a:stretch>
              <a:fillRect/>
            </a:stretch>
          </a:blipFill>
        </p:spPr>
      </p:sp>
      <p:sp>
        <p:nvSpPr>
          <p:cNvPr id="5" name="Freeform 5"/>
          <p:cNvSpPr/>
          <p:nvPr/>
        </p:nvSpPr>
        <p:spPr>
          <a:xfrm>
            <a:off x="8699603" y="2352735"/>
            <a:ext cx="7515826" cy="6016530"/>
          </a:xfrm>
          <a:custGeom>
            <a:avLst/>
            <a:gdLst/>
            <a:ahLst/>
            <a:cxnLst/>
            <a:rect l="l" t="t" r="r" b="b"/>
            <a:pathLst>
              <a:path w="7515826" h="6016530">
                <a:moveTo>
                  <a:pt x="0" y="0"/>
                </a:moveTo>
                <a:lnTo>
                  <a:pt x="7515826" y="0"/>
                </a:lnTo>
                <a:lnTo>
                  <a:pt x="7515826" y="6016530"/>
                </a:lnTo>
                <a:lnTo>
                  <a:pt x="0" y="6016530"/>
                </a:lnTo>
                <a:lnTo>
                  <a:pt x="0" y="0"/>
                </a:lnTo>
                <a:close/>
              </a:path>
            </a:pathLst>
          </a:custGeom>
          <a:blipFill>
            <a:blip r:embed="rId7"/>
            <a:stretch>
              <a:fillRect/>
            </a:stretch>
          </a:blipFill>
        </p:spPr>
      </p:sp>
      <p:sp>
        <p:nvSpPr>
          <p:cNvPr id="6" name="TextBox 6"/>
          <p:cNvSpPr txBox="1"/>
          <p:nvPr/>
        </p:nvSpPr>
        <p:spPr>
          <a:xfrm>
            <a:off x="629018" y="563142"/>
            <a:ext cx="9167442" cy="562521"/>
          </a:xfrm>
          <a:prstGeom prst="rect">
            <a:avLst/>
          </a:prstGeom>
        </p:spPr>
        <p:txBody>
          <a:bodyPr lIns="0" tIns="0" rIns="0" bIns="0" rtlCol="0" anchor="t">
            <a:spAutoFit/>
          </a:bodyPr>
          <a:lstStyle/>
          <a:p>
            <a:pPr marL="0" lvl="0" indent="0" algn="l">
              <a:lnSpc>
                <a:spcPts val="4356"/>
              </a:lnSpc>
            </a:pPr>
            <a:r>
              <a:rPr lang="en-US" sz="3821" spc="133" dirty="0">
                <a:solidFill>
                  <a:srgbClr val="0F3566"/>
                </a:solidFill>
                <a:latin typeface="Segoe UI Black" panose="020B0A02040204020203" pitchFamily="34" charset="0"/>
                <a:ea typeface="Segoe UI Black" panose="020B0A02040204020203" pitchFamily="34" charset="0"/>
                <a:cs typeface="Canva Sans Bold"/>
                <a:sym typeface="Canva Sans Bold"/>
              </a:rPr>
              <a:t>4.4 XÂY DỰNG PHƯƠNG PHÁP BAY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46067" y="5997831"/>
            <a:ext cx="1997933" cy="1997933"/>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3566"/>
            </a:solidFill>
          </p:spPr>
        </p:sp>
      </p:grpSp>
      <p:grpSp>
        <p:nvGrpSpPr>
          <p:cNvPr id="4" name="Group 4"/>
          <p:cNvGrpSpPr/>
          <p:nvPr/>
        </p:nvGrpSpPr>
        <p:grpSpPr>
          <a:xfrm>
            <a:off x="7146067" y="3530943"/>
            <a:ext cx="1997933" cy="199793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3566"/>
            </a:solidFill>
          </p:spPr>
        </p:sp>
      </p:grpSp>
      <p:sp>
        <p:nvSpPr>
          <p:cNvPr id="6" name="Freeform 6"/>
          <p:cNvSpPr/>
          <p:nvPr/>
        </p:nvSpPr>
        <p:spPr>
          <a:xfrm>
            <a:off x="16902751" y="9418749"/>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7618860" y="9693412"/>
            <a:ext cx="1187175" cy="1187175"/>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3566"/>
            </a:solidFill>
          </p:spPr>
        </p:sp>
      </p:grpSp>
      <p:grpSp>
        <p:nvGrpSpPr>
          <p:cNvPr id="9" name="Group 9"/>
          <p:cNvGrpSpPr/>
          <p:nvPr/>
        </p:nvGrpSpPr>
        <p:grpSpPr>
          <a:xfrm>
            <a:off x="-500449" y="9385957"/>
            <a:ext cx="1802087" cy="180208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3566"/>
            </a:solidFill>
          </p:spPr>
        </p:sp>
      </p:grpSp>
      <p:sp>
        <p:nvSpPr>
          <p:cNvPr id="11" name="Freeform 11"/>
          <p:cNvSpPr/>
          <p:nvPr/>
        </p:nvSpPr>
        <p:spPr>
          <a:xfrm>
            <a:off x="-2403734" y="-578282"/>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500449" y="-422589"/>
            <a:ext cx="1187175" cy="118717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3566"/>
            </a:solidFill>
          </p:spPr>
        </p:sp>
      </p:grpSp>
      <p:sp>
        <p:nvSpPr>
          <p:cNvPr id="14" name="Freeform 14"/>
          <p:cNvSpPr/>
          <p:nvPr/>
        </p:nvSpPr>
        <p:spPr>
          <a:xfrm>
            <a:off x="7467037" y="4129323"/>
            <a:ext cx="1421493" cy="839973"/>
          </a:xfrm>
          <a:custGeom>
            <a:avLst/>
            <a:gdLst/>
            <a:ahLst/>
            <a:cxnLst/>
            <a:rect l="l" t="t" r="r" b="b"/>
            <a:pathLst>
              <a:path w="1421493" h="839973">
                <a:moveTo>
                  <a:pt x="0" y="0"/>
                </a:moveTo>
                <a:lnTo>
                  <a:pt x="1421493" y="0"/>
                </a:lnTo>
                <a:lnTo>
                  <a:pt x="1421493" y="839973"/>
                </a:lnTo>
                <a:lnTo>
                  <a:pt x="0" y="839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7517979" y="6436964"/>
            <a:ext cx="1254109" cy="1119668"/>
          </a:xfrm>
          <a:custGeom>
            <a:avLst/>
            <a:gdLst/>
            <a:ahLst/>
            <a:cxnLst/>
            <a:rect l="l" t="t" r="r" b="b"/>
            <a:pathLst>
              <a:path w="1254109" h="1119668">
                <a:moveTo>
                  <a:pt x="0" y="0"/>
                </a:moveTo>
                <a:lnTo>
                  <a:pt x="1254109" y="0"/>
                </a:lnTo>
                <a:lnTo>
                  <a:pt x="1254109" y="1119668"/>
                </a:lnTo>
                <a:lnTo>
                  <a:pt x="0" y="11196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924862" y="1657104"/>
            <a:ext cx="16963699" cy="729174"/>
          </a:xfrm>
          <a:prstGeom prst="rect">
            <a:avLst/>
          </a:prstGeom>
        </p:spPr>
        <p:txBody>
          <a:bodyPr lIns="0" tIns="0" rIns="0" bIns="0" rtlCol="0" anchor="t">
            <a:spAutoFit/>
          </a:bodyPr>
          <a:lstStyle/>
          <a:p>
            <a:pPr algn="ctr">
              <a:lnSpc>
                <a:spcPts val="6134"/>
              </a:lnSpc>
            </a:pPr>
            <a:r>
              <a:rPr lang="en-US" sz="4907" dirty="0">
                <a:solidFill>
                  <a:srgbClr val="0F3566"/>
                </a:solidFill>
                <a:latin typeface="Segoe UI Black" panose="020B0A02040204020203" pitchFamily="34" charset="0"/>
                <a:ea typeface="Segoe UI Black" panose="020B0A02040204020203" pitchFamily="34" charset="0"/>
                <a:cs typeface="Canva Sans Bold"/>
                <a:sym typeface="Canva Sans Bold"/>
              </a:rPr>
              <a:t>5. KHẢ NĂNG ỨNG DỤNG CỦA SẢN PHẨM</a:t>
            </a:r>
          </a:p>
        </p:txBody>
      </p:sp>
      <p:sp>
        <p:nvSpPr>
          <p:cNvPr id="17" name="TextBox 17"/>
          <p:cNvSpPr txBox="1"/>
          <p:nvPr/>
        </p:nvSpPr>
        <p:spPr>
          <a:xfrm>
            <a:off x="686727" y="3283293"/>
            <a:ext cx="6103086" cy="2007922"/>
          </a:xfrm>
          <a:prstGeom prst="rect">
            <a:avLst/>
          </a:prstGeom>
        </p:spPr>
        <p:txBody>
          <a:bodyPr lIns="0" tIns="0" rIns="0" bIns="0" rtlCol="0" anchor="t">
            <a:spAutoFit/>
          </a:bodyPr>
          <a:lstStyle/>
          <a:p>
            <a:pPr marL="0" lvl="0" indent="0" algn="just">
              <a:lnSpc>
                <a:spcPts val="4005"/>
              </a:lnSpc>
              <a:spcBef>
                <a:spcPct val="0"/>
              </a:spcBef>
            </a:pPr>
            <a:r>
              <a:rPr lang="en-US" sz="2902" dirty="0" err="1">
                <a:solidFill>
                  <a:srgbClr val="000000"/>
                </a:solidFill>
                <a:latin typeface="Segoe UI" panose="020B0502040204020203" pitchFamily="34" charset="0"/>
                <a:ea typeface="Canva Sans"/>
                <a:cs typeface="Segoe UI" panose="020B0502040204020203" pitchFamily="34" charset="0"/>
                <a:sym typeface="Canva Sans"/>
              </a:rPr>
              <a:t>Vận</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chuyển</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hàng</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hóa</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tự</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động</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trong</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các</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nhà</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máy</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dễ</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dàng</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đi</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xuyên</a:t>
            </a:r>
            <a:r>
              <a:rPr lang="en-US" sz="2902" dirty="0">
                <a:solidFill>
                  <a:srgbClr val="000000"/>
                </a:solidFill>
                <a:latin typeface="Segoe UI" panose="020B0502040204020203" pitchFamily="34" charset="0"/>
                <a:ea typeface="Canva Sans"/>
                <a:cs typeface="Segoe UI" panose="020B0502040204020203" pitchFamily="34" charset="0"/>
                <a:sym typeface="Canva Sans"/>
              </a:rPr>
              <a:t> qua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các</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cánh</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của</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có</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dạng</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tròn</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hỗ</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trợ</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quá</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trình</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vận</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r>
              <a:rPr lang="en-US" sz="2902" dirty="0" err="1">
                <a:solidFill>
                  <a:srgbClr val="000000"/>
                </a:solidFill>
                <a:latin typeface="Segoe UI" panose="020B0502040204020203" pitchFamily="34" charset="0"/>
                <a:ea typeface="Canva Sans"/>
                <a:cs typeface="Segoe UI" panose="020B0502040204020203" pitchFamily="34" charset="0"/>
                <a:sym typeface="Canva Sans"/>
              </a:rPr>
              <a:t>chuyển</a:t>
            </a:r>
            <a:r>
              <a:rPr lang="en-US" sz="2902" dirty="0">
                <a:solidFill>
                  <a:srgbClr val="000000"/>
                </a:solidFill>
                <a:latin typeface="Segoe UI" panose="020B0502040204020203" pitchFamily="34" charset="0"/>
                <a:ea typeface="Canva Sans"/>
                <a:cs typeface="Segoe UI" panose="020B0502040204020203" pitchFamily="34" charset="0"/>
                <a:sym typeface="Canva Sans"/>
              </a:rPr>
              <a:t> </a:t>
            </a:r>
          </a:p>
        </p:txBody>
      </p:sp>
      <p:sp>
        <p:nvSpPr>
          <p:cNvPr id="18" name="TextBox 18"/>
          <p:cNvSpPr txBox="1"/>
          <p:nvPr/>
        </p:nvSpPr>
        <p:spPr>
          <a:xfrm>
            <a:off x="9773437" y="6024082"/>
            <a:ext cx="7845424" cy="2010156"/>
          </a:xfrm>
          <a:prstGeom prst="rect">
            <a:avLst/>
          </a:prstGeom>
        </p:spPr>
        <p:txBody>
          <a:bodyPr lIns="0" tIns="0" rIns="0" bIns="0" rtlCol="0" anchor="t">
            <a:spAutoFit/>
          </a:bodyPr>
          <a:lstStyle/>
          <a:p>
            <a:pPr algn="just">
              <a:lnSpc>
                <a:spcPts val="4002"/>
              </a:lnSpc>
            </a:pPr>
            <a:r>
              <a:rPr lang="en-US" sz="2900" b="1" spc="284" dirty="0" err="1">
                <a:solidFill>
                  <a:srgbClr val="000000"/>
                </a:solidFill>
                <a:latin typeface="Segoe UI" panose="020B0502040204020203" pitchFamily="34" charset="0"/>
                <a:ea typeface="Canva Sans Bold"/>
                <a:cs typeface="Segoe UI" panose="020B0502040204020203" pitchFamily="34" charset="0"/>
                <a:sym typeface="Canva Sans Bold"/>
              </a:rPr>
              <a:t>Một</a:t>
            </a:r>
            <a:r>
              <a:rPr lang="en-US" sz="2900" b="1" spc="284"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2900" b="1" spc="284" dirty="0" err="1">
                <a:solidFill>
                  <a:srgbClr val="000000"/>
                </a:solidFill>
                <a:latin typeface="Segoe UI" panose="020B0502040204020203" pitchFamily="34" charset="0"/>
                <a:ea typeface="Canva Sans Bold"/>
                <a:cs typeface="Segoe UI" panose="020B0502040204020203" pitchFamily="34" charset="0"/>
                <a:sym typeface="Canva Sans Bold"/>
              </a:rPr>
              <a:t>số</a:t>
            </a:r>
            <a:r>
              <a:rPr lang="en-US" sz="2900" b="1" spc="284"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2900" b="1" spc="284" dirty="0" err="1">
                <a:solidFill>
                  <a:srgbClr val="000000"/>
                </a:solidFill>
                <a:latin typeface="Segoe UI" panose="020B0502040204020203" pitchFamily="34" charset="0"/>
                <a:ea typeface="Canva Sans Bold"/>
                <a:cs typeface="Segoe UI" panose="020B0502040204020203" pitchFamily="34" charset="0"/>
                <a:sym typeface="Canva Sans Bold"/>
              </a:rPr>
              <a:t>ứng</a:t>
            </a:r>
            <a:r>
              <a:rPr lang="en-US" sz="2900" b="1" spc="284"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2900" b="1" spc="284" dirty="0" err="1">
                <a:solidFill>
                  <a:srgbClr val="000000"/>
                </a:solidFill>
                <a:latin typeface="Segoe UI" panose="020B0502040204020203" pitchFamily="34" charset="0"/>
                <a:ea typeface="Canva Sans Bold"/>
                <a:cs typeface="Segoe UI" panose="020B0502040204020203" pitchFamily="34" charset="0"/>
                <a:sym typeface="Canva Sans Bold"/>
              </a:rPr>
              <a:t>dụng</a:t>
            </a:r>
            <a:r>
              <a:rPr lang="en-US" sz="2900" b="1" spc="284" dirty="0">
                <a:solidFill>
                  <a:srgbClr val="000000"/>
                </a:solidFill>
                <a:latin typeface="Segoe UI" panose="020B0502040204020203" pitchFamily="34" charset="0"/>
                <a:ea typeface="Canva Sans Bold"/>
                <a:cs typeface="Segoe UI" panose="020B0502040204020203" pitchFamily="34" charset="0"/>
                <a:sym typeface="Canva Sans Bold"/>
              </a:rPr>
              <a:t> </a:t>
            </a:r>
            <a:r>
              <a:rPr lang="en-US" sz="2900" b="1" spc="284" dirty="0" err="1">
                <a:solidFill>
                  <a:srgbClr val="000000"/>
                </a:solidFill>
                <a:latin typeface="Segoe UI" panose="020B0502040204020203" pitchFamily="34" charset="0"/>
                <a:ea typeface="Canva Sans Bold"/>
                <a:cs typeface="Segoe UI" panose="020B0502040204020203" pitchFamily="34" charset="0"/>
                <a:sym typeface="Canva Sans Bold"/>
              </a:rPr>
              <a:t>khác</a:t>
            </a:r>
            <a:r>
              <a:rPr lang="en-US" sz="2900" b="1" spc="284" dirty="0">
                <a:solidFill>
                  <a:srgbClr val="000000"/>
                </a:solidFill>
                <a:latin typeface="Segoe UI" panose="020B0502040204020203" pitchFamily="34" charset="0"/>
                <a:ea typeface="Canva Sans Bold"/>
                <a:cs typeface="Segoe UI" panose="020B0502040204020203" pitchFamily="34" charset="0"/>
                <a:sym typeface="Canva Sans Bold"/>
              </a:rPr>
              <a:t>:</a:t>
            </a:r>
          </a:p>
          <a:p>
            <a:pPr marL="626111" lvl="1" indent="-313055" algn="just">
              <a:lnSpc>
                <a:spcPts val="4002"/>
              </a:lnSpc>
              <a:buFont typeface="Arial"/>
              <a:buChar char="•"/>
            </a:pP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Truyền</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thông</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và</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quảng</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cáo</a:t>
            </a:r>
            <a:endParaRPr lang="en-US" sz="2900" spc="284" dirty="0">
              <a:solidFill>
                <a:srgbClr val="000000"/>
              </a:solidFill>
              <a:latin typeface="Segoe UI" panose="020B0502040204020203" pitchFamily="34" charset="0"/>
              <a:ea typeface="Canva Sans"/>
              <a:cs typeface="Segoe UI" panose="020B0502040204020203" pitchFamily="34" charset="0"/>
              <a:sym typeface="Canva Sans"/>
            </a:endParaRPr>
          </a:p>
          <a:p>
            <a:pPr marL="626111" lvl="1" indent="-313055" algn="just">
              <a:lnSpc>
                <a:spcPts val="4002"/>
              </a:lnSpc>
              <a:buFont typeface="Arial"/>
              <a:buChar char="•"/>
            </a:pP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Khảo</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sát</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địa</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chất</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và</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môi</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trường</a:t>
            </a:r>
            <a:endParaRPr lang="en-US" sz="2900" spc="284" dirty="0">
              <a:solidFill>
                <a:srgbClr val="000000"/>
              </a:solidFill>
              <a:latin typeface="Segoe UI" panose="020B0502040204020203" pitchFamily="34" charset="0"/>
              <a:ea typeface="Canva Sans"/>
              <a:cs typeface="Segoe UI" panose="020B0502040204020203" pitchFamily="34" charset="0"/>
              <a:sym typeface="Canva Sans"/>
            </a:endParaRPr>
          </a:p>
          <a:p>
            <a:pPr marL="626111" lvl="1" indent="-313055" algn="just">
              <a:lnSpc>
                <a:spcPts val="4002"/>
              </a:lnSpc>
              <a:buFont typeface="Arial"/>
              <a:buChar char="•"/>
            </a:pP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Quản</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lý</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hạ</a:t>
            </a:r>
            <a:r>
              <a:rPr lang="en-US" sz="2900" spc="284" dirty="0">
                <a:solidFill>
                  <a:srgbClr val="000000"/>
                </a:solidFill>
                <a:latin typeface="Segoe UI" panose="020B0502040204020203" pitchFamily="34" charset="0"/>
                <a:ea typeface="Canva Sans"/>
                <a:cs typeface="Segoe UI" panose="020B0502040204020203" pitchFamily="34" charset="0"/>
                <a:sym typeface="Canva Sans"/>
              </a:rPr>
              <a:t> </a:t>
            </a:r>
            <a:r>
              <a:rPr lang="en-US" sz="2900" spc="284" dirty="0" err="1">
                <a:solidFill>
                  <a:srgbClr val="000000"/>
                </a:solidFill>
                <a:latin typeface="Segoe UI" panose="020B0502040204020203" pitchFamily="34" charset="0"/>
                <a:ea typeface="Canva Sans"/>
                <a:cs typeface="Segoe UI" panose="020B0502040204020203" pitchFamily="34" charset="0"/>
                <a:sym typeface="Canva Sans"/>
              </a:rPr>
              <a:t>tầng</a:t>
            </a:r>
            <a:endParaRPr lang="en-US" sz="2900" spc="284" dirty="0">
              <a:solidFill>
                <a:srgbClr val="000000"/>
              </a:solidFill>
              <a:latin typeface="Segoe UI" panose="020B0502040204020203" pitchFamily="34" charset="0"/>
              <a:ea typeface="Canva Sans"/>
              <a:cs typeface="Segoe UI" panose="020B0502040204020203" pitchFamily="34" charset="0"/>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2807439" y="-1012900"/>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F3566"/>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722187" y="2437619"/>
            <a:ext cx="822960" cy="822960"/>
            <a:chOff x="0" y="0"/>
            <a:chExt cx="1097280" cy="1097280"/>
          </a:xfrm>
        </p:grpSpPr>
        <p:grpSp>
          <p:nvGrpSpPr>
            <p:cNvPr id="8" name="Group 8"/>
            <p:cNvGrpSpPr/>
            <p:nvPr/>
          </p:nvGrpSpPr>
          <p:grpSpPr>
            <a:xfrm>
              <a:off x="0" y="0"/>
              <a:ext cx="1097280" cy="109728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34C8A"/>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sp>
          <p:nvSpPr>
            <p:cNvPr id="11" name="TextBox 11"/>
            <p:cNvSpPr txBox="1"/>
            <p:nvPr/>
          </p:nvSpPr>
          <p:spPr>
            <a:xfrm>
              <a:off x="123453" y="378013"/>
              <a:ext cx="838218" cy="621135"/>
            </a:xfrm>
            <a:prstGeom prst="rect">
              <a:avLst/>
            </a:prstGeom>
          </p:spPr>
          <p:txBody>
            <a:bodyPr lIns="0" tIns="0" rIns="0" bIns="0" rtlCol="0" anchor="t">
              <a:spAutoFit/>
            </a:bodyPr>
            <a:lstStyle/>
            <a:p>
              <a:pPr algn="ctr">
                <a:lnSpc>
                  <a:spcPts val="3305"/>
                </a:lnSpc>
              </a:pPr>
              <a:r>
                <a:rPr lang="en-US" sz="3479" spc="-173">
                  <a:solidFill>
                    <a:srgbClr val="FFFFFF"/>
                  </a:solidFill>
                  <a:latin typeface="League Spartan"/>
                  <a:ea typeface="League Spartan"/>
                  <a:cs typeface="League Spartan"/>
                  <a:sym typeface="League Spartan"/>
                </a:rPr>
                <a:t>II</a:t>
              </a:r>
            </a:p>
          </p:txBody>
        </p:sp>
      </p:grpSp>
      <p:grpSp>
        <p:nvGrpSpPr>
          <p:cNvPr id="12" name="Group 12"/>
          <p:cNvGrpSpPr/>
          <p:nvPr/>
        </p:nvGrpSpPr>
        <p:grpSpPr>
          <a:xfrm>
            <a:off x="2688646" y="1390565"/>
            <a:ext cx="822960" cy="822960"/>
            <a:chOff x="0" y="0"/>
            <a:chExt cx="1097280" cy="1097280"/>
          </a:xfrm>
        </p:grpSpPr>
        <p:grpSp>
          <p:nvGrpSpPr>
            <p:cNvPr id="13" name="Group 13"/>
            <p:cNvGrpSpPr/>
            <p:nvPr/>
          </p:nvGrpSpPr>
          <p:grpSpPr>
            <a:xfrm>
              <a:off x="0" y="0"/>
              <a:ext cx="1097280" cy="109728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34C8A"/>
              </a:solidFill>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sp>
          <p:nvSpPr>
            <p:cNvPr id="16" name="TextBox 16"/>
            <p:cNvSpPr txBox="1"/>
            <p:nvPr/>
          </p:nvSpPr>
          <p:spPr>
            <a:xfrm>
              <a:off x="123453" y="378013"/>
              <a:ext cx="838218" cy="621135"/>
            </a:xfrm>
            <a:prstGeom prst="rect">
              <a:avLst/>
            </a:prstGeom>
          </p:spPr>
          <p:txBody>
            <a:bodyPr lIns="0" tIns="0" rIns="0" bIns="0" rtlCol="0" anchor="t">
              <a:spAutoFit/>
            </a:bodyPr>
            <a:lstStyle/>
            <a:p>
              <a:pPr algn="ctr">
                <a:lnSpc>
                  <a:spcPts val="3305"/>
                </a:lnSpc>
              </a:pPr>
              <a:r>
                <a:rPr lang="en-US" sz="3479" spc="-173">
                  <a:solidFill>
                    <a:srgbClr val="FFFFFF"/>
                  </a:solidFill>
                  <a:latin typeface="League Spartan"/>
                  <a:ea typeface="League Spartan"/>
                  <a:cs typeface="League Spartan"/>
                  <a:sym typeface="League Spartan"/>
                </a:rPr>
                <a:t>I</a:t>
              </a:r>
            </a:p>
          </p:txBody>
        </p:sp>
      </p:grpSp>
      <p:grpSp>
        <p:nvGrpSpPr>
          <p:cNvPr id="17" name="Group 17"/>
          <p:cNvGrpSpPr/>
          <p:nvPr/>
        </p:nvGrpSpPr>
        <p:grpSpPr>
          <a:xfrm>
            <a:off x="3083729" y="3555854"/>
            <a:ext cx="822960" cy="822960"/>
            <a:chOff x="0" y="0"/>
            <a:chExt cx="1097280" cy="1097280"/>
          </a:xfrm>
        </p:grpSpPr>
        <p:grpSp>
          <p:nvGrpSpPr>
            <p:cNvPr id="18" name="Group 18"/>
            <p:cNvGrpSpPr/>
            <p:nvPr/>
          </p:nvGrpSpPr>
          <p:grpSpPr>
            <a:xfrm>
              <a:off x="0" y="0"/>
              <a:ext cx="1097280" cy="1097280"/>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34C8A"/>
              </a:solidFill>
            </p:spPr>
          </p:sp>
          <p:sp>
            <p:nvSpPr>
              <p:cNvPr id="20" name="TextBox 20"/>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sp>
          <p:nvSpPr>
            <p:cNvPr id="21" name="TextBox 21"/>
            <p:cNvSpPr txBox="1"/>
            <p:nvPr/>
          </p:nvSpPr>
          <p:spPr>
            <a:xfrm>
              <a:off x="123453" y="378013"/>
              <a:ext cx="838218" cy="621135"/>
            </a:xfrm>
            <a:prstGeom prst="rect">
              <a:avLst/>
            </a:prstGeom>
          </p:spPr>
          <p:txBody>
            <a:bodyPr lIns="0" tIns="0" rIns="0" bIns="0" rtlCol="0" anchor="t">
              <a:spAutoFit/>
            </a:bodyPr>
            <a:lstStyle/>
            <a:p>
              <a:pPr algn="ctr">
                <a:lnSpc>
                  <a:spcPts val="3305"/>
                </a:lnSpc>
              </a:pPr>
              <a:r>
                <a:rPr lang="en-US" sz="3479" spc="-173">
                  <a:solidFill>
                    <a:srgbClr val="FFFFFF"/>
                  </a:solidFill>
                  <a:latin typeface="League Spartan"/>
                  <a:ea typeface="League Spartan"/>
                  <a:cs typeface="League Spartan"/>
                  <a:sym typeface="League Spartan"/>
                </a:rPr>
                <a:t>1</a:t>
              </a:r>
            </a:p>
          </p:txBody>
        </p:sp>
      </p:grpSp>
      <p:grpSp>
        <p:nvGrpSpPr>
          <p:cNvPr id="22" name="Group 22"/>
          <p:cNvGrpSpPr/>
          <p:nvPr/>
        </p:nvGrpSpPr>
        <p:grpSpPr>
          <a:xfrm>
            <a:off x="3083729" y="4674089"/>
            <a:ext cx="822960" cy="822960"/>
            <a:chOff x="0" y="0"/>
            <a:chExt cx="1097280" cy="1097280"/>
          </a:xfrm>
        </p:grpSpPr>
        <p:grpSp>
          <p:nvGrpSpPr>
            <p:cNvPr id="23" name="Group 23"/>
            <p:cNvGrpSpPr/>
            <p:nvPr/>
          </p:nvGrpSpPr>
          <p:grpSpPr>
            <a:xfrm>
              <a:off x="0" y="0"/>
              <a:ext cx="1097280" cy="109728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34C8A"/>
              </a:solidFill>
            </p:spPr>
          </p:sp>
          <p:sp>
            <p:nvSpPr>
              <p:cNvPr id="25" name="TextBox 25"/>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sp>
          <p:nvSpPr>
            <p:cNvPr id="26" name="TextBox 26"/>
            <p:cNvSpPr txBox="1"/>
            <p:nvPr/>
          </p:nvSpPr>
          <p:spPr>
            <a:xfrm>
              <a:off x="123453" y="378013"/>
              <a:ext cx="838218" cy="621135"/>
            </a:xfrm>
            <a:prstGeom prst="rect">
              <a:avLst/>
            </a:prstGeom>
          </p:spPr>
          <p:txBody>
            <a:bodyPr lIns="0" tIns="0" rIns="0" bIns="0" rtlCol="0" anchor="t">
              <a:spAutoFit/>
            </a:bodyPr>
            <a:lstStyle/>
            <a:p>
              <a:pPr algn="ctr">
                <a:lnSpc>
                  <a:spcPts val="3305"/>
                </a:lnSpc>
              </a:pPr>
              <a:r>
                <a:rPr lang="en-US" sz="3479" spc="-173">
                  <a:solidFill>
                    <a:srgbClr val="FFFFFF"/>
                  </a:solidFill>
                  <a:latin typeface="League Spartan"/>
                  <a:ea typeface="League Spartan"/>
                  <a:cs typeface="League Spartan"/>
                  <a:sym typeface="League Spartan"/>
                </a:rPr>
                <a:t>2</a:t>
              </a:r>
            </a:p>
          </p:txBody>
        </p:sp>
      </p:grpSp>
      <p:sp>
        <p:nvSpPr>
          <p:cNvPr id="27" name="TextBox 27"/>
          <p:cNvSpPr txBox="1"/>
          <p:nvPr/>
        </p:nvSpPr>
        <p:spPr>
          <a:xfrm>
            <a:off x="4078331" y="4785358"/>
            <a:ext cx="11620583" cy="485741"/>
          </a:xfrm>
          <a:prstGeom prst="rect">
            <a:avLst/>
          </a:prstGeom>
        </p:spPr>
        <p:txBody>
          <a:bodyPr lIns="0" tIns="0" rIns="0" bIns="0" rtlCol="0" anchor="t">
            <a:spAutoFit/>
          </a:bodyPr>
          <a:lstStyle/>
          <a:p>
            <a:pPr marL="0" lvl="0" indent="0" algn="l">
              <a:lnSpc>
                <a:spcPts val="4027"/>
              </a:lnSpc>
              <a:spcBef>
                <a:spcPct val="0"/>
              </a:spcBef>
            </a:pP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Các</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nguyên</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vật</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liệu</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làm</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ra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mô</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hình</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sản</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phẩm</a:t>
            </a:r>
            <a:endPar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endParaRPr>
          </a:p>
        </p:txBody>
      </p:sp>
      <p:grpSp>
        <p:nvGrpSpPr>
          <p:cNvPr id="28" name="Group 28"/>
          <p:cNvGrpSpPr/>
          <p:nvPr/>
        </p:nvGrpSpPr>
        <p:grpSpPr>
          <a:xfrm>
            <a:off x="3074612" y="5792324"/>
            <a:ext cx="822960" cy="822960"/>
            <a:chOff x="0" y="0"/>
            <a:chExt cx="1097280" cy="1097280"/>
          </a:xfrm>
        </p:grpSpPr>
        <p:grpSp>
          <p:nvGrpSpPr>
            <p:cNvPr id="29" name="Group 29"/>
            <p:cNvGrpSpPr/>
            <p:nvPr/>
          </p:nvGrpSpPr>
          <p:grpSpPr>
            <a:xfrm>
              <a:off x="0" y="0"/>
              <a:ext cx="1097280" cy="1097280"/>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34C8A"/>
              </a:solidFill>
            </p:spPr>
          </p:sp>
          <p:sp>
            <p:nvSpPr>
              <p:cNvPr id="31" name="TextBox 31"/>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sp>
          <p:nvSpPr>
            <p:cNvPr id="32" name="TextBox 32"/>
            <p:cNvSpPr txBox="1"/>
            <p:nvPr/>
          </p:nvSpPr>
          <p:spPr>
            <a:xfrm>
              <a:off x="123453" y="378013"/>
              <a:ext cx="838218" cy="621135"/>
            </a:xfrm>
            <a:prstGeom prst="rect">
              <a:avLst/>
            </a:prstGeom>
          </p:spPr>
          <p:txBody>
            <a:bodyPr lIns="0" tIns="0" rIns="0" bIns="0" rtlCol="0" anchor="t">
              <a:spAutoFit/>
            </a:bodyPr>
            <a:lstStyle/>
            <a:p>
              <a:pPr algn="ctr">
                <a:lnSpc>
                  <a:spcPts val="3305"/>
                </a:lnSpc>
              </a:pPr>
              <a:r>
                <a:rPr lang="en-US" sz="3479" spc="-173">
                  <a:solidFill>
                    <a:srgbClr val="FFFFFF"/>
                  </a:solidFill>
                  <a:latin typeface="League Spartan"/>
                  <a:ea typeface="League Spartan"/>
                  <a:cs typeface="League Spartan"/>
                  <a:sym typeface="League Spartan"/>
                </a:rPr>
                <a:t>3</a:t>
              </a:r>
            </a:p>
          </p:txBody>
        </p:sp>
      </p:grpSp>
      <p:grpSp>
        <p:nvGrpSpPr>
          <p:cNvPr id="33" name="Group 33"/>
          <p:cNvGrpSpPr/>
          <p:nvPr/>
        </p:nvGrpSpPr>
        <p:grpSpPr>
          <a:xfrm>
            <a:off x="3074612" y="6910559"/>
            <a:ext cx="822960" cy="822960"/>
            <a:chOff x="0" y="0"/>
            <a:chExt cx="1097280" cy="1097280"/>
          </a:xfrm>
        </p:grpSpPr>
        <p:grpSp>
          <p:nvGrpSpPr>
            <p:cNvPr id="34" name="Group 34"/>
            <p:cNvGrpSpPr/>
            <p:nvPr/>
          </p:nvGrpSpPr>
          <p:grpSpPr>
            <a:xfrm>
              <a:off x="0" y="0"/>
              <a:ext cx="1097280" cy="1097280"/>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34C8A"/>
              </a:solidFill>
            </p:spPr>
          </p:sp>
          <p:sp>
            <p:nvSpPr>
              <p:cNvPr id="36" name="TextBox 36"/>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sp>
          <p:nvSpPr>
            <p:cNvPr id="37" name="TextBox 37"/>
            <p:cNvSpPr txBox="1"/>
            <p:nvPr/>
          </p:nvSpPr>
          <p:spPr>
            <a:xfrm>
              <a:off x="123453" y="378013"/>
              <a:ext cx="838218" cy="621135"/>
            </a:xfrm>
            <a:prstGeom prst="rect">
              <a:avLst/>
            </a:prstGeom>
          </p:spPr>
          <p:txBody>
            <a:bodyPr lIns="0" tIns="0" rIns="0" bIns="0" rtlCol="0" anchor="t">
              <a:spAutoFit/>
            </a:bodyPr>
            <a:lstStyle/>
            <a:p>
              <a:pPr algn="ctr">
                <a:lnSpc>
                  <a:spcPts val="3305"/>
                </a:lnSpc>
              </a:pPr>
              <a:r>
                <a:rPr lang="en-US" sz="3479" spc="-173">
                  <a:solidFill>
                    <a:srgbClr val="FFFFFF"/>
                  </a:solidFill>
                  <a:latin typeface="League Spartan"/>
                  <a:ea typeface="League Spartan"/>
                  <a:cs typeface="League Spartan"/>
                  <a:sym typeface="League Spartan"/>
                </a:rPr>
                <a:t>4</a:t>
              </a:r>
            </a:p>
          </p:txBody>
        </p:sp>
      </p:grpSp>
      <p:grpSp>
        <p:nvGrpSpPr>
          <p:cNvPr id="38" name="Group 38"/>
          <p:cNvGrpSpPr/>
          <p:nvPr/>
        </p:nvGrpSpPr>
        <p:grpSpPr>
          <a:xfrm>
            <a:off x="3083729" y="8028794"/>
            <a:ext cx="822960" cy="822960"/>
            <a:chOff x="0" y="0"/>
            <a:chExt cx="1097280" cy="1097280"/>
          </a:xfrm>
        </p:grpSpPr>
        <p:grpSp>
          <p:nvGrpSpPr>
            <p:cNvPr id="39" name="Group 39"/>
            <p:cNvGrpSpPr/>
            <p:nvPr/>
          </p:nvGrpSpPr>
          <p:grpSpPr>
            <a:xfrm>
              <a:off x="0" y="0"/>
              <a:ext cx="1097280" cy="1097280"/>
              <a:chOff x="0" y="0"/>
              <a:chExt cx="812800" cy="812800"/>
            </a:xfrm>
          </p:grpSpPr>
          <p:sp>
            <p:nvSpPr>
              <p:cNvPr id="40" name="Freeform 4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34C8A"/>
              </a:solidFill>
            </p:spPr>
          </p:sp>
          <p:sp>
            <p:nvSpPr>
              <p:cNvPr id="41" name="TextBox 41"/>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sp>
          <p:nvSpPr>
            <p:cNvPr id="42" name="TextBox 42"/>
            <p:cNvSpPr txBox="1"/>
            <p:nvPr/>
          </p:nvSpPr>
          <p:spPr>
            <a:xfrm>
              <a:off x="123453" y="378013"/>
              <a:ext cx="838218" cy="621135"/>
            </a:xfrm>
            <a:prstGeom prst="rect">
              <a:avLst/>
            </a:prstGeom>
          </p:spPr>
          <p:txBody>
            <a:bodyPr lIns="0" tIns="0" rIns="0" bIns="0" rtlCol="0" anchor="t">
              <a:spAutoFit/>
            </a:bodyPr>
            <a:lstStyle/>
            <a:p>
              <a:pPr algn="ctr">
                <a:lnSpc>
                  <a:spcPts val="3305"/>
                </a:lnSpc>
              </a:pPr>
              <a:r>
                <a:rPr lang="en-US" sz="3479" spc="-173">
                  <a:solidFill>
                    <a:srgbClr val="FFFFFF"/>
                  </a:solidFill>
                  <a:latin typeface="League Spartan"/>
                  <a:ea typeface="League Spartan"/>
                  <a:cs typeface="League Spartan"/>
                  <a:sym typeface="League Spartan"/>
                </a:rPr>
                <a:t>5</a:t>
              </a:r>
            </a:p>
          </p:txBody>
        </p:sp>
      </p:grpSp>
      <p:grpSp>
        <p:nvGrpSpPr>
          <p:cNvPr id="43" name="Group 43"/>
          <p:cNvGrpSpPr/>
          <p:nvPr/>
        </p:nvGrpSpPr>
        <p:grpSpPr>
          <a:xfrm>
            <a:off x="3074612" y="9141236"/>
            <a:ext cx="822960" cy="822960"/>
            <a:chOff x="0" y="0"/>
            <a:chExt cx="1097280" cy="1097280"/>
          </a:xfrm>
        </p:grpSpPr>
        <p:grpSp>
          <p:nvGrpSpPr>
            <p:cNvPr id="44" name="Group 44"/>
            <p:cNvGrpSpPr/>
            <p:nvPr/>
          </p:nvGrpSpPr>
          <p:grpSpPr>
            <a:xfrm>
              <a:off x="0" y="0"/>
              <a:ext cx="1097280" cy="1097280"/>
              <a:chOff x="0" y="0"/>
              <a:chExt cx="812800" cy="812800"/>
            </a:xfrm>
          </p:grpSpPr>
          <p:sp>
            <p:nvSpPr>
              <p:cNvPr id="45" name="Freeform 4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334C8A"/>
              </a:solidFill>
            </p:spPr>
          </p:sp>
          <p:sp>
            <p:nvSpPr>
              <p:cNvPr id="46" name="TextBox 46"/>
              <p:cNvSpPr txBox="1"/>
              <p:nvPr/>
            </p:nvSpPr>
            <p:spPr>
              <a:xfrm>
                <a:off x="0" y="-19050"/>
                <a:ext cx="812800" cy="831850"/>
              </a:xfrm>
              <a:prstGeom prst="rect">
                <a:avLst/>
              </a:prstGeom>
            </p:spPr>
            <p:txBody>
              <a:bodyPr lIns="50800" tIns="50800" rIns="50800" bIns="50800" rtlCol="0" anchor="ctr"/>
              <a:lstStyle/>
              <a:p>
                <a:pPr algn="ctr">
                  <a:lnSpc>
                    <a:spcPts val="3022"/>
                  </a:lnSpc>
                </a:pPr>
                <a:endParaRPr/>
              </a:p>
            </p:txBody>
          </p:sp>
        </p:grpSp>
        <p:sp>
          <p:nvSpPr>
            <p:cNvPr id="47" name="TextBox 47"/>
            <p:cNvSpPr txBox="1"/>
            <p:nvPr/>
          </p:nvSpPr>
          <p:spPr>
            <a:xfrm>
              <a:off x="123453" y="378013"/>
              <a:ext cx="838218" cy="621135"/>
            </a:xfrm>
            <a:prstGeom prst="rect">
              <a:avLst/>
            </a:prstGeom>
          </p:spPr>
          <p:txBody>
            <a:bodyPr lIns="0" tIns="0" rIns="0" bIns="0" rtlCol="0" anchor="t">
              <a:spAutoFit/>
            </a:bodyPr>
            <a:lstStyle/>
            <a:p>
              <a:pPr algn="ctr">
                <a:lnSpc>
                  <a:spcPts val="3305"/>
                </a:lnSpc>
              </a:pPr>
              <a:r>
                <a:rPr lang="en-US" sz="3479" spc="-173">
                  <a:solidFill>
                    <a:srgbClr val="FFFFFF"/>
                  </a:solidFill>
                  <a:latin typeface="League Spartan"/>
                  <a:ea typeface="League Spartan"/>
                  <a:cs typeface="League Spartan"/>
                  <a:sym typeface="League Spartan"/>
                </a:rPr>
                <a:t>6</a:t>
              </a:r>
            </a:p>
          </p:txBody>
        </p:sp>
      </p:grpSp>
      <p:sp>
        <p:nvSpPr>
          <p:cNvPr id="48" name="Freeform 48"/>
          <p:cNvSpPr/>
          <p:nvPr/>
        </p:nvSpPr>
        <p:spPr>
          <a:xfrm>
            <a:off x="16137927" y="84514"/>
            <a:ext cx="2150073" cy="1128788"/>
          </a:xfrm>
          <a:custGeom>
            <a:avLst/>
            <a:gdLst/>
            <a:ahLst/>
            <a:cxnLst/>
            <a:rect l="l" t="t" r="r" b="b"/>
            <a:pathLst>
              <a:path w="2150073" h="1128788">
                <a:moveTo>
                  <a:pt x="0" y="0"/>
                </a:moveTo>
                <a:lnTo>
                  <a:pt x="2150073" y="0"/>
                </a:lnTo>
                <a:lnTo>
                  <a:pt x="2150073" y="1128789"/>
                </a:lnTo>
                <a:lnTo>
                  <a:pt x="0" y="11287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9" name="TextBox 49"/>
          <p:cNvSpPr txBox="1"/>
          <p:nvPr/>
        </p:nvSpPr>
        <p:spPr>
          <a:xfrm>
            <a:off x="1290961" y="259677"/>
            <a:ext cx="16311239" cy="729174"/>
          </a:xfrm>
          <a:prstGeom prst="rect">
            <a:avLst/>
          </a:prstGeom>
        </p:spPr>
        <p:txBody>
          <a:bodyPr lIns="0" tIns="0" rIns="0" bIns="0" rtlCol="0" anchor="t">
            <a:spAutoFit/>
          </a:bodyPr>
          <a:lstStyle/>
          <a:p>
            <a:pPr algn="ctr">
              <a:lnSpc>
                <a:spcPts val="6134"/>
              </a:lnSpc>
            </a:pPr>
            <a:r>
              <a:rPr lang="en-US" sz="4907" dirty="0">
                <a:solidFill>
                  <a:srgbClr val="0F3566"/>
                </a:solidFill>
                <a:latin typeface="Segoe UI Black" panose="020B0A02040204020203" pitchFamily="34" charset="0"/>
                <a:ea typeface="Segoe UI Black" panose="020B0A02040204020203" pitchFamily="34" charset="0"/>
                <a:cs typeface="Canva Sans Bold"/>
                <a:sym typeface="Canva Sans Bold"/>
              </a:rPr>
              <a:t>NỘI DUNG THUYẾT TRÌNH</a:t>
            </a:r>
          </a:p>
        </p:txBody>
      </p:sp>
      <p:sp>
        <p:nvSpPr>
          <p:cNvPr id="50" name="TextBox 50"/>
          <p:cNvSpPr txBox="1"/>
          <p:nvPr/>
        </p:nvSpPr>
        <p:spPr>
          <a:xfrm>
            <a:off x="4078331" y="3667123"/>
            <a:ext cx="11620583" cy="485741"/>
          </a:xfrm>
          <a:prstGeom prst="rect">
            <a:avLst/>
          </a:prstGeom>
        </p:spPr>
        <p:txBody>
          <a:bodyPr lIns="0" tIns="0" rIns="0" bIns="0" rtlCol="0" anchor="t">
            <a:spAutoFit/>
          </a:bodyPr>
          <a:lstStyle/>
          <a:p>
            <a:pPr marL="0" lvl="0" indent="0" algn="l">
              <a:lnSpc>
                <a:spcPts val="4027"/>
              </a:lnSpc>
              <a:spcBef>
                <a:spcPct val="0"/>
              </a:spcBef>
            </a:pP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Trình</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bày</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tính</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mới</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tính</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sáng</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tạo</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của</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sản</a:t>
            </a:r>
            <a:r>
              <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rPr>
              <a:t> </a:t>
            </a:r>
            <a:r>
              <a:rPr lang="en-US" sz="2918" b="1" spc="285" dirty="0" err="1">
                <a:solidFill>
                  <a:srgbClr val="0F3566"/>
                </a:solidFill>
                <a:latin typeface="Segoe UI" panose="020B0502040204020203" pitchFamily="34" charset="0"/>
                <a:ea typeface="Canva Sans Bold"/>
                <a:cs typeface="Segoe UI" panose="020B0502040204020203" pitchFamily="34" charset="0"/>
                <a:sym typeface="Canva Sans Bold"/>
              </a:rPr>
              <a:t>phẩm</a:t>
            </a:r>
            <a:endParaRPr lang="en-US" sz="2918" b="1" spc="285" dirty="0">
              <a:solidFill>
                <a:srgbClr val="0F3566"/>
              </a:solidFill>
              <a:latin typeface="Segoe UI" panose="020B0502040204020203" pitchFamily="34" charset="0"/>
              <a:ea typeface="Canva Sans Bold"/>
              <a:cs typeface="Segoe UI" panose="020B0502040204020203" pitchFamily="34" charset="0"/>
              <a:sym typeface="Canva Sans Bold"/>
            </a:endParaRPr>
          </a:p>
        </p:txBody>
      </p:sp>
      <p:sp>
        <p:nvSpPr>
          <p:cNvPr id="51" name="TextBox 51"/>
          <p:cNvSpPr txBox="1"/>
          <p:nvPr/>
        </p:nvSpPr>
        <p:spPr>
          <a:xfrm>
            <a:off x="4078331" y="5900130"/>
            <a:ext cx="11620583" cy="485741"/>
          </a:xfrm>
          <a:prstGeom prst="rect">
            <a:avLst/>
          </a:prstGeom>
        </p:spPr>
        <p:txBody>
          <a:bodyPr lIns="0" tIns="0" rIns="0" bIns="0" rtlCol="0" anchor="t">
            <a:spAutoFit/>
          </a:bodyPr>
          <a:lstStyle/>
          <a:p>
            <a:pPr marL="0" lvl="0" indent="0" algn="l">
              <a:lnSpc>
                <a:spcPts val="4027"/>
              </a:lnSpc>
              <a:spcBef>
                <a:spcPct val="0"/>
              </a:spcBef>
            </a:pPr>
            <a:r>
              <a:rPr lang="en-US" sz="2918" b="1" spc="285">
                <a:solidFill>
                  <a:srgbClr val="0F3566"/>
                </a:solidFill>
                <a:latin typeface="Segoe UI" panose="020B0502040204020203" pitchFamily="34" charset="0"/>
                <a:ea typeface="Canva Sans Bold"/>
                <a:cs typeface="Segoe UI" panose="020B0502040204020203" pitchFamily="34" charset="0"/>
                <a:sym typeface="Canva Sans Bold"/>
              </a:rPr>
              <a:t>Cách lắp ráp, cài đặt sản phẩm</a:t>
            </a:r>
          </a:p>
        </p:txBody>
      </p:sp>
      <p:sp>
        <p:nvSpPr>
          <p:cNvPr id="52" name="TextBox 52"/>
          <p:cNvSpPr txBox="1"/>
          <p:nvPr/>
        </p:nvSpPr>
        <p:spPr>
          <a:xfrm>
            <a:off x="4078331" y="7014521"/>
            <a:ext cx="11620583" cy="485741"/>
          </a:xfrm>
          <a:prstGeom prst="rect">
            <a:avLst/>
          </a:prstGeom>
        </p:spPr>
        <p:txBody>
          <a:bodyPr lIns="0" tIns="0" rIns="0" bIns="0" rtlCol="0" anchor="t">
            <a:spAutoFit/>
          </a:bodyPr>
          <a:lstStyle/>
          <a:p>
            <a:pPr marL="0" lvl="0" indent="0" algn="l">
              <a:lnSpc>
                <a:spcPts val="4027"/>
              </a:lnSpc>
              <a:spcBef>
                <a:spcPct val="0"/>
              </a:spcBef>
            </a:pPr>
            <a:r>
              <a:rPr lang="en-US" sz="2918" b="1" spc="285">
                <a:solidFill>
                  <a:srgbClr val="0F3566"/>
                </a:solidFill>
                <a:latin typeface="Segoe UI" panose="020B0502040204020203" pitchFamily="34" charset="0"/>
                <a:ea typeface="Canva Sans Bold"/>
                <a:cs typeface="Segoe UI" panose="020B0502040204020203" pitchFamily="34" charset="0"/>
                <a:sym typeface="Canva Sans Bold"/>
              </a:rPr>
              <a:t>Nguyên tắc hoạt động, vận hành của sản phẩm dự thi</a:t>
            </a:r>
          </a:p>
        </p:txBody>
      </p:sp>
      <p:sp>
        <p:nvSpPr>
          <p:cNvPr id="53" name="TextBox 53"/>
          <p:cNvSpPr txBox="1"/>
          <p:nvPr/>
        </p:nvSpPr>
        <p:spPr>
          <a:xfrm>
            <a:off x="4078331" y="8173591"/>
            <a:ext cx="11338103" cy="973138"/>
          </a:xfrm>
          <a:prstGeom prst="rect">
            <a:avLst/>
          </a:prstGeom>
        </p:spPr>
        <p:txBody>
          <a:bodyPr lIns="0" tIns="0" rIns="0" bIns="0" rtlCol="0" anchor="t">
            <a:spAutoFit/>
          </a:bodyPr>
          <a:lstStyle/>
          <a:p>
            <a:pPr algn="l">
              <a:lnSpc>
                <a:spcPts val="3929"/>
              </a:lnSpc>
            </a:pPr>
            <a:r>
              <a:rPr lang="en-US" sz="2847" b="1" spc="279">
                <a:solidFill>
                  <a:srgbClr val="0F3566"/>
                </a:solidFill>
                <a:latin typeface="Segoe UI" panose="020B0502040204020203" pitchFamily="34" charset="0"/>
                <a:ea typeface="Canva Sans Bold"/>
                <a:cs typeface="Segoe UI" panose="020B0502040204020203" pitchFamily="34" charset="0"/>
                <a:sym typeface="Canva Sans Bold"/>
              </a:rPr>
              <a:t>Khả năng ứng dụng của sản phẩm</a:t>
            </a:r>
          </a:p>
          <a:p>
            <a:pPr marL="0" lvl="0" indent="0" algn="l">
              <a:lnSpc>
                <a:spcPts val="3929"/>
              </a:lnSpc>
              <a:spcBef>
                <a:spcPct val="0"/>
              </a:spcBef>
            </a:pPr>
            <a:endParaRPr lang="en-US" sz="2847" b="1" spc="279">
              <a:solidFill>
                <a:srgbClr val="0F3566"/>
              </a:solidFill>
              <a:latin typeface="Segoe UI" panose="020B0502040204020203" pitchFamily="34" charset="0"/>
              <a:ea typeface="Canva Sans Bold"/>
              <a:cs typeface="Segoe UI" panose="020B0502040204020203" pitchFamily="34" charset="0"/>
              <a:sym typeface="Canva Sans Bold"/>
            </a:endParaRPr>
          </a:p>
        </p:txBody>
      </p:sp>
      <p:sp>
        <p:nvSpPr>
          <p:cNvPr id="54" name="TextBox 54"/>
          <p:cNvSpPr txBox="1"/>
          <p:nvPr/>
        </p:nvSpPr>
        <p:spPr>
          <a:xfrm>
            <a:off x="4078331" y="9303492"/>
            <a:ext cx="11338103" cy="457754"/>
          </a:xfrm>
          <a:prstGeom prst="rect">
            <a:avLst/>
          </a:prstGeom>
        </p:spPr>
        <p:txBody>
          <a:bodyPr lIns="0" tIns="0" rIns="0" bIns="0" rtlCol="0" anchor="t">
            <a:spAutoFit/>
          </a:bodyPr>
          <a:lstStyle/>
          <a:p>
            <a:pPr marL="0" lvl="0" indent="0" algn="l">
              <a:lnSpc>
                <a:spcPts val="3929"/>
              </a:lnSpc>
              <a:spcBef>
                <a:spcPct val="0"/>
              </a:spcBef>
            </a:pPr>
            <a:r>
              <a:rPr lang="en-US" sz="2847" b="1" spc="279">
                <a:solidFill>
                  <a:srgbClr val="0F3566"/>
                </a:solidFill>
                <a:latin typeface="Segoe UI" panose="020B0502040204020203" pitchFamily="34" charset="0"/>
                <a:ea typeface="Canva Sans Bold"/>
                <a:cs typeface="Segoe UI" panose="020B0502040204020203" pitchFamily="34" charset="0"/>
                <a:sym typeface="Canva Sans Bold"/>
              </a:rPr>
              <a:t>Hiệu quả đạt được của sản phẩm</a:t>
            </a:r>
          </a:p>
        </p:txBody>
      </p:sp>
      <p:sp>
        <p:nvSpPr>
          <p:cNvPr id="55" name="TextBox 55"/>
          <p:cNvSpPr txBox="1"/>
          <p:nvPr/>
        </p:nvSpPr>
        <p:spPr>
          <a:xfrm>
            <a:off x="3174899" y="2574485"/>
            <a:ext cx="6100232" cy="539704"/>
          </a:xfrm>
          <a:prstGeom prst="rect">
            <a:avLst/>
          </a:prstGeom>
        </p:spPr>
        <p:txBody>
          <a:bodyPr lIns="0" tIns="0" rIns="0" bIns="0" rtlCol="0" anchor="t">
            <a:spAutoFit/>
          </a:bodyPr>
          <a:lstStyle/>
          <a:p>
            <a:pPr algn="ctr">
              <a:lnSpc>
                <a:spcPts val="4384"/>
              </a:lnSpc>
            </a:pPr>
            <a:r>
              <a:rPr lang="en-US" sz="3507" b="1">
                <a:solidFill>
                  <a:srgbClr val="0F3566"/>
                </a:solidFill>
                <a:latin typeface="Segoe UI" panose="020B0502040204020203" pitchFamily="34" charset="0"/>
                <a:ea typeface="Segoe UI Black" panose="020B0A02040204020203" pitchFamily="34" charset="0"/>
                <a:cs typeface="Segoe UI" panose="020B0502040204020203" pitchFamily="34" charset="0"/>
                <a:sym typeface="Canva Sans Bold"/>
              </a:rPr>
              <a:t>MÔ TẢ VỀ SẢN PHẨM</a:t>
            </a:r>
          </a:p>
        </p:txBody>
      </p:sp>
      <p:sp>
        <p:nvSpPr>
          <p:cNvPr id="56" name="TextBox 56"/>
          <p:cNvSpPr txBox="1"/>
          <p:nvPr/>
        </p:nvSpPr>
        <p:spPr>
          <a:xfrm>
            <a:off x="2702647" y="1527431"/>
            <a:ext cx="6572484" cy="539704"/>
          </a:xfrm>
          <a:prstGeom prst="rect">
            <a:avLst/>
          </a:prstGeom>
        </p:spPr>
        <p:txBody>
          <a:bodyPr lIns="0" tIns="0" rIns="0" bIns="0" rtlCol="0" anchor="t">
            <a:spAutoFit/>
          </a:bodyPr>
          <a:lstStyle/>
          <a:p>
            <a:pPr algn="ctr">
              <a:lnSpc>
                <a:spcPts val="4384"/>
              </a:lnSpc>
            </a:pPr>
            <a:r>
              <a:rPr lang="en-US" sz="3507" b="1" dirty="0">
                <a:solidFill>
                  <a:srgbClr val="0F3566"/>
                </a:solidFill>
                <a:latin typeface="Segoe UI" panose="020B0502040204020203" pitchFamily="34" charset="0"/>
                <a:ea typeface="Segoe UI Black" panose="020B0A02040204020203" pitchFamily="34" charset="0"/>
                <a:cs typeface="Segoe UI" panose="020B0502040204020203" pitchFamily="34" charset="0"/>
                <a:sym typeface="Canva Sans Bold"/>
              </a:rPr>
              <a:t>LÍ DO CHỌN ĐỀ TÀI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02751" y="9418749"/>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618860" y="9693412"/>
            <a:ext cx="1187175" cy="118717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3566"/>
            </a:solidFill>
          </p:spPr>
        </p:sp>
      </p:grpSp>
      <p:grpSp>
        <p:nvGrpSpPr>
          <p:cNvPr id="5" name="Group 5"/>
          <p:cNvGrpSpPr/>
          <p:nvPr/>
        </p:nvGrpSpPr>
        <p:grpSpPr>
          <a:xfrm>
            <a:off x="-807904" y="9979544"/>
            <a:ext cx="1802087" cy="180208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3566"/>
            </a:solidFill>
          </p:spPr>
        </p:sp>
      </p:grpSp>
      <p:sp>
        <p:nvSpPr>
          <p:cNvPr id="7" name="TextBox 7"/>
          <p:cNvSpPr txBox="1"/>
          <p:nvPr/>
        </p:nvSpPr>
        <p:spPr>
          <a:xfrm>
            <a:off x="400595" y="639468"/>
            <a:ext cx="16963699" cy="729174"/>
          </a:xfrm>
          <a:prstGeom prst="rect">
            <a:avLst/>
          </a:prstGeom>
        </p:spPr>
        <p:txBody>
          <a:bodyPr lIns="0" tIns="0" rIns="0" bIns="0" rtlCol="0" anchor="t">
            <a:spAutoFit/>
          </a:bodyPr>
          <a:lstStyle/>
          <a:p>
            <a:pPr algn="ctr">
              <a:lnSpc>
                <a:spcPts val="6134"/>
              </a:lnSpc>
            </a:pPr>
            <a:r>
              <a:rPr lang="en-US" sz="4907" dirty="0">
                <a:solidFill>
                  <a:srgbClr val="0F3566"/>
                </a:solidFill>
                <a:latin typeface="Segoe UI Black" panose="020B0A02040204020203" pitchFamily="34" charset="0"/>
                <a:ea typeface="Segoe UI Black" panose="020B0A02040204020203" pitchFamily="34" charset="0"/>
                <a:cs typeface="Canva Sans Bold"/>
                <a:sym typeface="Canva Sans Bold"/>
              </a:rPr>
              <a:t>6. HIỆU QUẢ CỦA SẢN PHẨM</a:t>
            </a:r>
          </a:p>
        </p:txBody>
      </p:sp>
      <p:sp>
        <p:nvSpPr>
          <p:cNvPr id="8" name="Freeform 8"/>
          <p:cNvSpPr/>
          <p:nvPr/>
        </p:nvSpPr>
        <p:spPr>
          <a:xfrm>
            <a:off x="-2403734" y="-578282"/>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500449" y="-422589"/>
            <a:ext cx="1187175" cy="1187175"/>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3566"/>
            </a:solidFill>
          </p:spPr>
        </p:sp>
      </p:grpSp>
      <p:grpSp>
        <p:nvGrpSpPr>
          <p:cNvPr id="11" name="Group 11"/>
          <p:cNvGrpSpPr/>
          <p:nvPr/>
        </p:nvGrpSpPr>
        <p:grpSpPr>
          <a:xfrm rot="-5400000">
            <a:off x="2187486" y="3650294"/>
            <a:ext cx="3498962" cy="1950611"/>
            <a:chOff x="0" y="0"/>
            <a:chExt cx="2354580" cy="1312638"/>
          </a:xfrm>
        </p:grpSpPr>
        <p:sp>
          <p:nvSpPr>
            <p:cNvPr id="12" name="Freeform 12"/>
            <p:cNvSpPr/>
            <p:nvPr/>
          </p:nvSpPr>
          <p:spPr>
            <a:xfrm>
              <a:off x="0" y="0"/>
              <a:ext cx="2353310" cy="1312638"/>
            </a:xfrm>
            <a:custGeom>
              <a:avLst/>
              <a:gdLst/>
              <a:ahLst/>
              <a:cxnLst/>
              <a:rect l="l" t="t" r="r" b="b"/>
              <a:pathLst>
                <a:path w="2353310" h="1312638">
                  <a:moveTo>
                    <a:pt x="784860" y="1245328"/>
                  </a:moveTo>
                  <a:cubicBezTo>
                    <a:pt x="905510" y="1285968"/>
                    <a:pt x="1042670" y="1312638"/>
                    <a:pt x="1177290" y="1312638"/>
                  </a:cubicBezTo>
                  <a:cubicBezTo>
                    <a:pt x="1311910" y="1312638"/>
                    <a:pt x="1441450" y="1289778"/>
                    <a:pt x="1560830" y="1249138"/>
                  </a:cubicBezTo>
                  <a:cubicBezTo>
                    <a:pt x="1563370" y="1247868"/>
                    <a:pt x="1565910" y="1247868"/>
                    <a:pt x="1568450" y="1246598"/>
                  </a:cubicBezTo>
                  <a:cubicBezTo>
                    <a:pt x="2016760" y="1084038"/>
                    <a:pt x="2346960" y="654778"/>
                    <a:pt x="2353310" y="157917"/>
                  </a:cubicBezTo>
                  <a:lnTo>
                    <a:pt x="2353310" y="0"/>
                  </a:lnTo>
                  <a:lnTo>
                    <a:pt x="0" y="0"/>
                  </a:lnTo>
                  <a:lnTo>
                    <a:pt x="0" y="157844"/>
                  </a:lnTo>
                  <a:cubicBezTo>
                    <a:pt x="6350" y="657318"/>
                    <a:pt x="331470" y="1086578"/>
                    <a:pt x="784860" y="1245328"/>
                  </a:cubicBezTo>
                  <a:close/>
                </a:path>
              </a:pathLst>
            </a:custGeom>
            <a:solidFill>
              <a:srgbClr val="0F3566"/>
            </a:solidFill>
          </p:spPr>
        </p:sp>
      </p:grpSp>
      <p:grpSp>
        <p:nvGrpSpPr>
          <p:cNvPr id="13" name="Group 13"/>
          <p:cNvGrpSpPr>
            <a:grpSpLocks noChangeAspect="1"/>
          </p:cNvGrpSpPr>
          <p:nvPr/>
        </p:nvGrpSpPr>
        <p:grpSpPr>
          <a:xfrm>
            <a:off x="1825470" y="3240884"/>
            <a:ext cx="2769442" cy="2769431"/>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5000" b="-25000"/>
              </a:stretch>
            </a:blipFill>
          </p:spPr>
        </p:sp>
      </p:grpSp>
      <p:grpSp>
        <p:nvGrpSpPr>
          <p:cNvPr id="15" name="Group 15"/>
          <p:cNvGrpSpPr/>
          <p:nvPr/>
        </p:nvGrpSpPr>
        <p:grpSpPr>
          <a:xfrm rot="-5400000">
            <a:off x="8100438" y="3650294"/>
            <a:ext cx="3498962" cy="1950611"/>
            <a:chOff x="0" y="0"/>
            <a:chExt cx="2354580" cy="1312638"/>
          </a:xfrm>
        </p:grpSpPr>
        <p:sp>
          <p:nvSpPr>
            <p:cNvPr id="16" name="Freeform 16"/>
            <p:cNvSpPr/>
            <p:nvPr/>
          </p:nvSpPr>
          <p:spPr>
            <a:xfrm>
              <a:off x="0" y="0"/>
              <a:ext cx="2353310" cy="1312638"/>
            </a:xfrm>
            <a:custGeom>
              <a:avLst/>
              <a:gdLst/>
              <a:ahLst/>
              <a:cxnLst/>
              <a:rect l="l" t="t" r="r" b="b"/>
              <a:pathLst>
                <a:path w="2353310" h="1312638">
                  <a:moveTo>
                    <a:pt x="784860" y="1245328"/>
                  </a:moveTo>
                  <a:cubicBezTo>
                    <a:pt x="905510" y="1285968"/>
                    <a:pt x="1042670" y="1312638"/>
                    <a:pt x="1177290" y="1312638"/>
                  </a:cubicBezTo>
                  <a:cubicBezTo>
                    <a:pt x="1311910" y="1312638"/>
                    <a:pt x="1441450" y="1289778"/>
                    <a:pt x="1560830" y="1249138"/>
                  </a:cubicBezTo>
                  <a:cubicBezTo>
                    <a:pt x="1563370" y="1247868"/>
                    <a:pt x="1565910" y="1247868"/>
                    <a:pt x="1568450" y="1246598"/>
                  </a:cubicBezTo>
                  <a:cubicBezTo>
                    <a:pt x="2016760" y="1084038"/>
                    <a:pt x="2346960" y="654778"/>
                    <a:pt x="2353310" y="157917"/>
                  </a:cubicBezTo>
                  <a:lnTo>
                    <a:pt x="2353310" y="0"/>
                  </a:lnTo>
                  <a:lnTo>
                    <a:pt x="0" y="0"/>
                  </a:lnTo>
                  <a:lnTo>
                    <a:pt x="0" y="157844"/>
                  </a:lnTo>
                  <a:cubicBezTo>
                    <a:pt x="6350" y="657318"/>
                    <a:pt x="331470" y="1086578"/>
                    <a:pt x="784860" y="1245328"/>
                  </a:cubicBezTo>
                  <a:close/>
                </a:path>
              </a:pathLst>
            </a:custGeom>
            <a:solidFill>
              <a:srgbClr val="0F3566"/>
            </a:solidFill>
          </p:spPr>
        </p:sp>
      </p:grpSp>
      <p:grpSp>
        <p:nvGrpSpPr>
          <p:cNvPr id="17" name="Group 17"/>
          <p:cNvGrpSpPr>
            <a:grpSpLocks noChangeAspect="1"/>
          </p:cNvGrpSpPr>
          <p:nvPr/>
        </p:nvGrpSpPr>
        <p:grpSpPr>
          <a:xfrm>
            <a:off x="7738421" y="3240884"/>
            <a:ext cx="2769442" cy="2769431"/>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25000" b="-25000"/>
              </a:stretch>
            </a:blipFill>
          </p:spPr>
        </p:sp>
      </p:grpSp>
      <p:grpSp>
        <p:nvGrpSpPr>
          <p:cNvPr id="19" name="Group 19"/>
          <p:cNvGrpSpPr/>
          <p:nvPr/>
        </p:nvGrpSpPr>
        <p:grpSpPr>
          <a:xfrm rot="-5400000">
            <a:off x="14013389" y="3650294"/>
            <a:ext cx="3498962" cy="1950611"/>
            <a:chOff x="0" y="0"/>
            <a:chExt cx="2354580" cy="1312638"/>
          </a:xfrm>
        </p:grpSpPr>
        <p:sp>
          <p:nvSpPr>
            <p:cNvPr id="20" name="Freeform 20"/>
            <p:cNvSpPr/>
            <p:nvPr/>
          </p:nvSpPr>
          <p:spPr>
            <a:xfrm>
              <a:off x="0" y="0"/>
              <a:ext cx="2353310" cy="1312638"/>
            </a:xfrm>
            <a:custGeom>
              <a:avLst/>
              <a:gdLst/>
              <a:ahLst/>
              <a:cxnLst/>
              <a:rect l="l" t="t" r="r" b="b"/>
              <a:pathLst>
                <a:path w="2353310" h="1312638">
                  <a:moveTo>
                    <a:pt x="784860" y="1245328"/>
                  </a:moveTo>
                  <a:cubicBezTo>
                    <a:pt x="905510" y="1285968"/>
                    <a:pt x="1042670" y="1312638"/>
                    <a:pt x="1177290" y="1312638"/>
                  </a:cubicBezTo>
                  <a:cubicBezTo>
                    <a:pt x="1311910" y="1312638"/>
                    <a:pt x="1441450" y="1289778"/>
                    <a:pt x="1560830" y="1249138"/>
                  </a:cubicBezTo>
                  <a:cubicBezTo>
                    <a:pt x="1563370" y="1247868"/>
                    <a:pt x="1565910" y="1247868"/>
                    <a:pt x="1568450" y="1246598"/>
                  </a:cubicBezTo>
                  <a:cubicBezTo>
                    <a:pt x="2016760" y="1084038"/>
                    <a:pt x="2346960" y="654778"/>
                    <a:pt x="2353310" y="157917"/>
                  </a:cubicBezTo>
                  <a:lnTo>
                    <a:pt x="2353310" y="0"/>
                  </a:lnTo>
                  <a:lnTo>
                    <a:pt x="0" y="0"/>
                  </a:lnTo>
                  <a:lnTo>
                    <a:pt x="0" y="157844"/>
                  </a:lnTo>
                  <a:cubicBezTo>
                    <a:pt x="6350" y="657318"/>
                    <a:pt x="331470" y="1086578"/>
                    <a:pt x="784860" y="1245328"/>
                  </a:cubicBezTo>
                  <a:close/>
                </a:path>
              </a:pathLst>
            </a:custGeom>
            <a:solidFill>
              <a:srgbClr val="0F3566"/>
            </a:solidFill>
          </p:spPr>
        </p:sp>
      </p:grpSp>
      <p:grpSp>
        <p:nvGrpSpPr>
          <p:cNvPr id="21" name="Group 21"/>
          <p:cNvGrpSpPr>
            <a:grpSpLocks noChangeAspect="1"/>
          </p:cNvGrpSpPr>
          <p:nvPr/>
        </p:nvGrpSpPr>
        <p:grpSpPr>
          <a:xfrm>
            <a:off x="13651373" y="3269459"/>
            <a:ext cx="2769442" cy="2769431"/>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25000" b="-25000"/>
              </a:stretch>
            </a:blipFill>
          </p:spPr>
        </p:sp>
      </p:grpSp>
      <p:sp>
        <p:nvSpPr>
          <p:cNvPr id="23" name="TextBox 23"/>
          <p:cNvSpPr txBox="1"/>
          <p:nvPr/>
        </p:nvSpPr>
        <p:spPr>
          <a:xfrm>
            <a:off x="295601" y="1758705"/>
            <a:ext cx="16963699" cy="430631"/>
          </a:xfrm>
          <a:prstGeom prst="rect">
            <a:avLst/>
          </a:prstGeom>
        </p:spPr>
        <p:txBody>
          <a:bodyPr lIns="0" tIns="0" rIns="0" bIns="0" rtlCol="0" anchor="t">
            <a:spAutoFit/>
          </a:bodyPr>
          <a:lstStyle/>
          <a:p>
            <a:pPr algn="ctr">
              <a:lnSpc>
                <a:spcPts val="3634"/>
              </a:lnSpc>
            </a:pPr>
            <a:r>
              <a:rPr lang="en-US" sz="2907" b="1" dirty="0">
                <a:solidFill>
                  <a:srgbClr val="0F3566"/>
                </a:solidFill>
                <a:latin typeface="Segoe UI" panose="020B0502040204020203" pitchFamily="34" charset="0"/>
                <a:ea typeface="Canva Sans Bold"/>
                <a:cs typeface="Segoe UI" panose="020B0502040204020203" pitchFamily="34" charset="0"/>
                <a:sym typeface="Canva Sans Bold"/>
              </a:rPr>
              <a:t>6.1 NHỮNG ĐÓNG GÓP CỦA SẢN PHẨM</a:t>
            </a:r>
          </a:p>
        </p:txBody>
      </p:sp>
      <p:sp>
        <p:nvSpPr>
          <p:cNvPr id="24" name="TextBox 24"/>
          <p:cNvSpPr txBox="1"/>
          <p:nvPr/>
        </p:nvSpPr>
        <p:spPr>
          <a:xfrm>
            <a:off x="1028700" y="6581089"/>
            <a:ext cx="4963297" cy="3262503"/>
          </a:xfrm>
          <a:prstGeom prst="rect">
            <a:avLst/>
          </a:prstGeom>
        </p:spPr>
        <p:txBody>
          <a:bodyPr lIns="0" tIns="0" rIns="0" bIns="0" rtlCol="0" anchor="t">
            <a:spAutoFit/>
          </a:bodyPr>
          <a:lstStyle/>
          <a:p>
            <a:pPr algn="just">
              <a:lnSpc>
                <a:spcPts val="3726"/>
              </a:lnSpc>
            </a:pPr>
            <a:r>
              <a:rPr lang="en-US" sz="2700" dirty="0" err="1">
                <a:solidFill>
                  <a:srgbClr val="000000"/>
                </a:solidFill>
                <a:latin typeface="Segoe UI" panose="020B0502040204020203" pitchFamily="34" charset="0"/>
                <a:ea typeface="Canva Sans"/>
                <a:cs typeface="Segoe UI" panose="020B0502040204020203" pitchFamily="34" charset="0"/>
                <a:sym typeface="Canva Sans"/>
              </a:rPr>
              <a:t>Xây</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dựng</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được</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phương</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pháp</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tổng</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quát</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cho</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việc</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huấn</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luyện</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thiết</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bị</a:t>
            </a:r>
            <a:r>
              <a:rPr lang="en-US" sz="2700" dirty="0">
                <a:solidFill>
                  <a:srgbClr val="000000"/>
                </a:solidFill>
                <a:latin typeface="Segoe UI" panose="020B0502040204020203" pitchFamily="34" charset="0"/>
                <a:ea typeface="Canva Sans"/>
                <a:cs typeface="Segoe UI" panose="020B0502040204020203" pitchFamily="34" charset="0"/>
                <a:sym typeface="Canva Sans"/>
              </a:rPr>
              <a:t> bay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không</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người</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lái</a:t>
            </a:r>
            <a:r>
              <a:rPr lang="en-US" sz="2700" dirty="0">
                <a:solidFill>
                  <a:srgbClr val="000000"/>
                </a:solidFill>
                <a:latin typeface="Segoe UI" panose="020B0502040204020203" pitchFamily="34" charset="0"/>
                <a:ea typeface="Canva Sans"/>
                <a:cs typeface="Segoe UI" panose="020B0502040204020203" pitchFamily="34" charset="0"/>
                <a:sym typeface="Canva Sans"/>
              </a:rPr>
              <a:t> (drone)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đi</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xuyên</a:t>
            </a:r>
            <a:r>
              <a:rPr lang="en-US" sz="2700" dirty="0">
                <a:solidFill>
                  <a:srgbClr val="000000"/>
                </a:solidFill>
                <a:latin typeface="Segoe UI" panose="020B0502040204020203" pitchFamily="34" charset="0"/>
                <a:ea typeface="Canva Sans"/>
                <a:cs typeface="Segoe UI" panose="020B0502040204020203" pitchFamily="34" charset="0"/>
                <a:sym typeface="Canva Sans"/>
              </a:rPr>
              <a:t> qua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các</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vật</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thể</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có</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tròn</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và</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có</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khoảng</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trống</a:t>
            </a:r>
            <a:r>
              <a:rPr lang="en-US" sz="2700" dirty="0">
                <a:solidFill>
                  <a:srgbClr val="000000"/>
                </a:solidFill>
                <a:latin typeface="Segoe UI" panose="020B0502040204020203" pitchFamily="34" charset="0"/>
                <a:ea typeface="Canva Sans"/>
                <a:cs typeface="Segoe UI" panose="020B0502040204020203" pitchFamily="34" charset="0"/>
                <a:sym typeface="Canva Sans"/>
              </a:rPr>
              <a:t> ở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giữa</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cũng</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là</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700" dirty="0">
                <a:solidFill>
                  <a:srgbClr val="000000"/>
                </a:solidFill>
                <a:latin typeface="Segoe UI" panose="020B0502040204020203" pitchFamily="34" charset="0"/>
                <a:ea typeface="Canva Sans"/>
                <a:cs typeface="Segoe UI" panose="020B0502040204020203" pitchFamily="34" charset="0"/>
                <a:sym typeface="Canva Sans"/>
              </a:rPr>
              <a:t> </a:t>
            </a:r>
            <a:r>
              <a:rPr lang="en-US" sz="2700" dirty="0" err="1">
                <a:solidFill>
                  <a:srgbClr val="000000"/>
                </a:solidFill>
                <a:latin typeface="Segoe UI" panose="020B0502040204020203" pitchFamily="34" charset="0"/>
                <a:ea typeface="Canva Sans"/>
                <a:cs typeface="Segoe UI" panose="020B0502040204020203" pitchFamily="34" charset="0"/>
                <a:sym typeface="Canva Sans"/>
              </a:rPr>
              <a:t>tròn</a:t>
            </a:r>
            <a:r>
              <a:rPr lang="en-US" sz="2700" dirty="0">
                <a:solidFill>
                  <a:srgbClr val="000000"/>
                </a:solidFill>
                <a:latin typeface="Segoe UI" panose="020B0502040204020203" pitchFamily="34" charset="0"/>
                <a:ea typeface="Canva Sans"/>
                <a:cs typeface="Segoe UI" panose="020B0502040204020203" pitchFamily="34" charset="0"/>
                <a:sym typeface="Canva Sans"/>
              </a:rPr>
              <a:t>.</a:t>
            </a:r>
          </a:p>
          <a:p>
            <a:pPr marL="0" lvl="0" indent="0" algn="just">
              <a:lnSpc>
                <a:spcPts val="3726"/>
              </a:lnSpc>
              <a:spcBef>
                <a:spcPct val="0"/>
              </a:spcBef>
            </a:pPr>
            <a:endParaRPr lang="en-US" sz="2700" dirty="0">
              <a:solidFill>
                <a:srgbClr val="000000"/>
              </a:solidFill>
              <a:latin typeface="Segoe UI" panose="020B0502040204020203" pitchFamily="34" charset="0"/>
              <a:ea typeface="Canva Sans"/>
              <a:cs typeface="Segoe UI" panose="020B0502040204020203" pitchFamily="34" charset="0"/>
              <a:sym typeface="Canva Sans"/>
            </a:endParaRPr>
          </a:p>
        </p:txBody>
      </p:sp>
      <p:sp>
        <p:nvSpPr>
          <p:cNvPr id="25" name="TextBox 25"/>
          <p:cNvSpPr txBox="1"/>
          <p:nvPr/>
        </p:nvSpPr>
        <p:spPr>
          <a:xfrm>
            <a:off x="6982597" y="6689405"/>
            <a:ext cx="5001733" cy="2329053"/>
          </a:xfrm>
          <a:prstGeom prst="rect">
            <a:avLst/>
          </a:prstGeom>
        </p:spPr>
        <p:txBody>
          <a:bodyPr lIns="0" tIns="0" rIns="0" bIns="0" rtlCol="0" anchor="t">
            <a:spAutoFit/>
          </a:bodyPr>
          <a:lstStyle/>
          <a:p>
            <a:pPr marL="0" lvl="0" indent="0" algn="just">
              <a:lnSpc>
                <a:spcPts val="3726"/>
              </a:lnSpc>
              <a:spcBef>
                <a:spcPct val="0"/>
              </a:spcBef>
            </a:pPr>
            <a:r>
              <a:rPr lang="en-US" sz="2700" spc="264">
                <a:solidFill>
                  <a:srgbClr val="000000"/>
                </a:solidFill>
                <a:latin typeface="Segoe UI" panose="020B0502040204020203" pitchFamily="34" charset="0"/>
                <a:ea typeface="Canva Sans"/>
                <a:cs typeface="Segoe UI" panose="020B0502040204020203" pitchFamily="34" charset="0"/>
                <a:sym typeface="Canva Sans"/>
              </a:rPr>
              <a:t>Xây dựng được bộ dữ liệu ảnh tương ứng nhận diện 6 hướng bay của drone là trái, phải, lên, xuống, tới, lùi</a:t>
            </a:r>
          </a:p>
        </p:txBody>
      </p:sp>
      <p:sp>
        <p:nvSpPr>
          <p:cNvPr id="26" name="TextBox 26"/>
          <p:cNvSpPr txBox="1"/>
          <p:nvPr/>
        </p:nvSpPr>
        <p:spPr>
          <a:xfrm>
            <a:off x="12974930" y="6689405"/>
            <a:ext cx="5001733" cy="3262503"/>
          </a:xfrm>
          <a:prstGeom prst="rect">
            <a:avLst/>
          </a:prstGeom>
        </p:spPr>
        <p:txBody>
          <a:bodyPr lIns="0" tIns="0" rIns="0" bIns="0" rtlCol="0" anchor="t">
            <a:spAutoFit/>
          </a:bodyPr>
          <a:lstStyle/>
          <a:p>
            <a:pPr marL="0" lvl="0" indent="0" algn="just">
              <a:lnSpc>
                <a:spcPts val="3726"/>
              </a:lnSpc>
              <a:spcBef>
                <a:spcPct val="0"/>
              </a:spcBef>
            </a:pPr>
            <a:r>
              <a:rPr lang="en-US" sz="2700" spc="264">
                <a:solidFill>
                  <a:srgbClr val="000000"/>
                </a:solidFill>
                <a:latin typeface="Segoe UI" panose="020B0502040204020203" pitchFamily="34" charset="0"/>
                <a:ea typeface="Canva Sans"/>
                <a:cs typeface="Segoe UI" panose="020B0502040204020203" pitchFamily="34" charset="0"/>
                <a:sym typeface="Canva Sans"/>
              </a:rPr>
              <a:t>Mô hình CNN được huấn luyện đạt độ chính xác gần như tuyệt đối với tỷ lệ chính xác 99,95% với bộ dữ liệu huấn luyện và 99,93% với bộ dữ liệu kiểm thử.</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259300" y="9693412"/>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618860" y="9693412"/>
            <a:ext cx="1187175" cy="1187175"/>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3566"/>
            </a:solidFill>
          </p:spPr>
        </p:sp>
      </p:grpSp>
      <p:grpSp>
        <p:nvGrpSpPr>
          <p:cNvPr id="5" name="Group 5"/>
          <p:cNvGrpSpPr/>
          <p:nvPr/>
        </p:nvGrpSpPr>
        <p:grpSpPr>
          <a:xfrm>
            <a:off x="-807904" y="9979544"/>
            <a:ext cx="1802087" cy="180208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3566"/>
            </a:solidFill>
          </p:spPr>
        </p:sp>
      </p:grpSp>
      <p:sp>
        <p:nvSpPr>
          <p:cNvPr id="7" name="TextBox 7"/>
          <p:cNvSpPr txBox="1"/>
          <p:nvPr/>
        </p:nvSpPr>
        <p:spPr>
          <a:xfrm>
            <a:off x="400595" y="639468"/>
            <a:ext cx="16963699" cy="729174"/>
          </a:xfrm>
          <a:prstGeom prst="rect">
            <a:avLst/>
          </a:prstGeom>
        </p:spPr>
        <p:txBody>
          <a:bodyPr lIns="0" tIns="0" rIns="0" bIns="0" rtlCol="0" anchor="t">
            <a:spAutoFit/>
          </a:bodyPr>
          <a:lstStyle/>
          <a:p>
            <a:pPr algn="ctr">
              <a:lnSpc>
                <a:spcPts val="6134"/>
              </a:lnSpc>
            </a:pPr>
            <a:r>
              <a:rPr lang="en-US" sz="4907" dirty="0">
                <a:solidFill>
                  <a:srgbClr val="0F3566"/>
                </a:solidFill>
                <a:latin typeface="Segoe UI Black" panose="020B0A02040204020203" pitchFamily="34" charset="0"/>
                <a:ea typeface="Segoe UI Black" panose="020B0A02040204020203" pitchFamily="34" charset="0"/>
                <a:cs typeface="Canva Sans Bold"/>
                <a:sym typeface="Canva Sans Bold"/>
              </a:rPr>
              <a:t>6. HIỆU QUẢ CỦA SẢN PHẨM</a:t>
            </a:r>
          </a:p>
        </p:txBody>
      </p:sp>
      <p:sp>
        <p:nvSpPr>
          <p:cNvPr id="8" name="Freeform 8"/>
          <p:cNvSpPr/>
          <p:nvPr/>
        </p:nvSpPr>
        <p:spPr>
          <a:xfrm>
            <a:off x="-2403734" y="-578282"/>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500449" y="-422589"/>
            <a:ext cx="1187175" cy="1187175"/>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F3566"/>
            </a:solidFill>
          </p:spPr>
        </p:sp>
      </p:grpSp>
      <p:grpSp>
        <p:nvGrpSpPr>
          <p:cNvPr id="11" name="Group 11"/>
          <p:cNvGrpSpPr>
            <a:grpSpLocks noChangeAspect="1"/>
          </p:cNvGrpSpPr>
          <p:nvPr/>
        </p:nvGrpSpPr>
        <p:grpSpPr>
          <a:xfrm>
            <a:off x="1777789" y="2407687"/>
            <a:ext cx="6850613" cy="6850613"/>
            <a:chOff x="0" y="0"/>
            <a:chExt cx="3282950" cy="3282950"/>
          </a:xfrm>
        </p:grpSpPr>
        <p:sp>
          <p:nvSpPr>
            <p:cNvPr id="12" name="Freeform 12"/>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t="-25000" b="-24999"/>
              </a:stretch>
            </a:blipFill>
          </p:spPr>
        </p:sp>
      </p:grpSp>
      <p:sp>
        <p:nvSpPr>
          <p:cNvPr id="13" name="TextBox 13"/>
          <p:cNvSpPr txBox="1"/>
          <p:nvPr/>
        </p:nvSpPr>
        <p:spPr>
          <a:xfrm>
            <a:off x="295601" y="1758705"/>
            <a:ext cx="16963699" cy="430631"/>
          </a:xfrm>
          <a:prstGeom prst="rect">
            <a:avLst/>
          </a:prstGeom>
        </p:spPr>
        <p:txBody>
          <a:bodyPr lIns="0" tIns="0" rIns="0" bIns="0" rtlCol="0" anchor="t">
            <a:spAutoFit/>
          </a:bodyPr>
          <a:lstStyle/>
          <a:p>
            <a:pPr algn="ctr">
              <a:lnSpc>
                <a:spcPts val="3634"/>
              </a:lnSpc>
            </a:pPr>
            <a:r>
              <a:rPr lang="en-US" sz="2907" b="1" dirty="0">
                <a:solidFill>
                  <a:srgbClr val="0F3566"/>
                </a:solidFill>
                <a:latin typeface="Segoe UI" panose="020B0502040204020203" pitchFamily="34" charset="0"/>
                <a:ea typeface="Canva Sans Bold"/>
                <a:cs typeface="Segoe UI" panose="020B0502040204020203" pitchFamily="34" charset="0"/>
                <a:sym typeface="Canva Sans Bold"/>
              </a:rPr>
              <a:t>6.2 HIỆU QUẢ DỰ KIẾN CỦA SẢN PHẨM</a:t>
            </a:r>
          </a:p>
        </p:txBody>
      </p:sp>
      <p:sp>
        <p:nvSpPr>
          <p:cNvPr id="14" name="TextBox 14"/>
          <p:cNvSpPr txBox="1"/>
          <p:nvPr/>
        </p:nvSpPr>
        <p:spPr>
          <a:xfrm>
            <a:off x="10154844" y="2921710"/>
            <a:ext cx="7104456" cy="3469808"/>
          </a:xfrm>
          <a:prstGeom prst="rect">
            <a:avLst/>
          </a:prstGeom>
        </p:spPr>
        <p:txBody>
          <a:bodyPr lIns="0" tIns="0" rIns="0" bIns="0" rtlCol="0" anchor="t">
            <a:spAutoFit/>
          </a:bodyPr>
          <a:lstStyle/>
          <a:p>
            <a:pPr algn="just">
              <a:lnSpc>
                <a:spcPts val="4575"/>
              </a:lnSpc>
            </a:pP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Đề</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tài</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có</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thể</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được</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ứng</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dụng</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trong</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các</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nhà</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máy</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để</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giúp</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drone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tự</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động</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nhận</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diện</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và</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đi</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xuyên</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qua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cửa</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cửa</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sổ</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và</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thực</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hiện</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nhiệm</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vụ</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của</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mình</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mà</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không</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cần</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con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người</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điều</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 </a:t>
            </a:r>
            <a:r>
              <a:rPr lang="en-US" sz="3268" dirty="0" err="1">
                <a:solidFill>
                  <a:srgbClr val="231F20"/>
                </a:solidFill>
                <a:latin typeface="Segoe UI" panose="020B0502040204020203" pitchFamily="34" charset="0"/>
                <a:ea typeface="Canva Sans Italics"/>
                <a:cs typeface="Segoe UI" panose="020B0502040204020203" pitchFamily="34" charset="0"/>
                <a:sym typeface="Canva Sans Italics"/>
              </a:rPr>
              <a:t>khiển</a:t>
            </a:r>
            <a:r>
              <a:rPr lang="en-US" sz="3268" dirty="0">
                <a:solidFill>
                  <a:srgbClr val="231F20"/>
                </a:solidFill>
                <a:latin typeface="Segoe UI" panose="020B0502040204020203" pitchFamily="34" charset="0"/>
                <a:ea typeface="Canva Sans Italics"/>
                <a:cs typeface="Segoe UI" panose="020B0502040204020203" pitchFamily="34" charset="0"/>
                <a:sym typeface="Canva Sans Italics"/>
              </a:rPr>
              <a:t>.</a:t>
            </a:r>
          </a:p>
          <a:p>
            <a:pPr algn="just">
              <a:lnSpc>
                <a:spcPts val="4575"/>
              </a:lnSpc>
            </a:pPr>
            <a:endParaRPr lang="en-US" sz="3268" dirty="0">
              <a:solidFill>
                <a:srgbClr val="231F20"/>
              </a:solidFill>
              <a:latin typeface="Segoe UI" panose="020B0502040204020203" pitchFamily="34" charset="0"/>
              <a:ea typeface="Canva Sans Italics"/>
              <a:cs typeface="Segoe UI" panose="020B0502040204020203" pitchFamily="34" charset="0"/>
              <a:sym typeface="Canva Sans Itali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2400" y="596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TextBox 3"/>
          <p:cNvSpPr txBox="1"/>
          <p:nvPr/>
        </p:nvSpPr>
        <p:spPr>
          <a:xfrm>
            <a:off x="672708" y="719637"/>
            <a:ext cx="8681051" cy="598629"/>
          </a:xfrm>
          <a:prstGeom prst="rect">
            <a:avLst/>
          </a:prstGeom>
        </p:spPr>
        <p:txBody>
          <a:bodyPr lIns="0" tIns="0" rIns="0" bIns="0" rtlCol="0" anchor="t">
            <a:spAutoFit/>
          </a:bodyPr>
          <a:lstStyle/>
          <a:p>
            <a:pPr marL="0" lvl="0" indent="0" algn="l">
              <a:lnSpc>
                <a:spcPts val="4701"/>
              </a:lnSpc>
            </a:pPr>
            <a:r>
              <a:rPr lang="en-US" sz="4123" spc="144" dirty="0">
                <a:solidFill>
                  <a:srgbClr val="0F3566"/>
                </a:solidFill>
                <a:latin typeface="Segoe UI Black" panose="020B0A02040204020203" pitchFamily="34" charset="0"/>
                <a:ea typeface="Segoe UI Black" panose="020B0A02040204020203" pitchFamily="34" charset="0"/>
                <a:cs typeface="Canva Sans Bold"/>
                <a:sym typeface="Canva Sans Bold"/>
              </a:rPr>
              <a:t>I. LÍ DO CHỌN ĐỀ TÀI</a:t>
            </a:r>
          </a:p>
        </p:txBody>
      </p:sp>
      <p:sp>
        <p:nvSpPr>
          <p:cNvPr id="4" name="Freeform 4"/>
          <p:cNvSpPr/>
          <p:nvPr/>
        </p:nvSpPr>
        <p:spPr>
          <a:xfrm rot="-10800000">
            <a:off x="-553681" y="-574061"/>
            <a:ext cx="6587214" cy="1892327"/>
          </a:xfrm>
          <a:custGeom>
            <a:avLst/>
            <a:gdLst/>
            <a:ahLst/>
            <a:cxnLst/>
            <a:rect l="l" t="t" r="r" b="b"/>
            <a:pathLst>
              <a:path w="6587214" h="1892327">
                <a:moveTo>
                  <a:pt x="0" y="0"/>
                </a:moveTo>
                <a:lnTo>
                  <a:pt x="6587214" y="0"/>
                </a:lnTo>
                <a:lnTo>
                  <a:pt x="6587214" y="1892327"/>
                </a:lnTo>
                <a:lnTo>
                  <a:pt x="0" y="18923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5400000">
            <a:off x="11154408" y="5224598"/>
            <a:ext cx="6196442" cy="5511342"/>
            <a:chOff x="0" y="0"/>
            <a:chExt cx="1631985" cy="1451547"/>
          </a:xfrm>
        </p:grpSpPr>
        <p:sp>
          <p:nvSpPr>
            <p:cNvPr id="6" name="Freeform 6"/>
            <p:cNvSpPr/>
            <p:nvPr/>
          </p:nvSpPr>
          <p:spPr>
            <a:xfrm>
              <a:off x="0" y="0"/>
              <a:ext cx="1631985" cy="1451547"/>
            </a:xfrm>
            <a:custGeom>
              <a:avLst/>
              <a:gdLst/>
              <a:ahLst/>
              <a:cxnLst/>
              <a:rect l="l" t="t" r="r" b="b"/>
              <a:pathLst>
                <a:path w="1631985" h="1451547">
                  <a:moveTo>
                    <a:pt x="0" y="0"/>
                  </a:moveTo>
                  <a:lnTo>
                    <a:pt x="1631985" y="0"/>
                  </a:lnTo>
                  <a:lnTo>
                    <a:pt x="1631985" y="1451547"/>
                  </a:lnTo>
                  <a:lnTo>
                    <a:pt x="0" y="1451547"/>
                  </a:lnTo>
                  <a:close/>
                </a:path>
              </a:pathLst>
            </a:custGeom>
            <a:solidFill>
              <a:srgbClr val="FFFFFF"/>
            </a:solidFill>
          </p:spPr>
        </p:sp>
        <p:sp>
          <p:nvSpPr>
            <p:cNvPr id="7" name="TextBox 7"/>
            <p:cNvSpPr txBox="1"/>
            <p:nvPr/>
          </p:nvSpPr>
          <p:spPr>
            <a:xfrm>
              <a:off x="0" y="-38100"/>
              <a:ext cx="1631985" cy="148964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5400000">
            <a:off x="10898003" y="1959497"/>
            <a:ext cx="6709253" cy="5845101"/>
            <a:chOff x="0" y="0"/>
            <a:chExt cx="6350000" cy="5532120"/>
          </a:xfrm>
        </p:grpSpPr>
        <p:sp>
          <p:nvSpPr>
            <p:cNvPr id="9" name="Freeform 9"/>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0F3566"/>
            </a:solidFill>
          </p:spPr>
        </p:sp>
      </p:grpSp>
      <p:sp>
        <p:nvSpPr>
          <p:cNvPr id="10" name="AutoShape 10"/>
          <p:cNvSpPr/>
          <p:nvPr/>
        </p:nvSpPr>
        <p:spPr>
          <a:xfrm flipV="1">
            <a:off x="14205465" y="7632574"/>
            <a:ext cx="2912877" cy="1588093"/>
          </a:xfrm>
          <a:prstGeom prst="line">
            <a:avLst/>
          </a:prstGeom>
          <a:ln w="85725" cap="flat">
            <a:solidFill>
              <a:srgbClr val="0F3566"/>
            </a:solidFill>
            <a:prstDash val="solid"/>
            <a:headEnd type="none" w="sm" len="sm"/>
            <a:tailEnd type="none" w="sm" len="sm"/>
          </a:ln>
        </p:spPr>
      </p:sp>
      <p:sp>
        <p:nvSpPr>
          <p:cNvPr id="11" name="AutoShape 11"/>
          <p:cNvSpPr/>
          <p:nvPr/>
        </p:nvSpPr>
        <p:spPr>
          <a:xfrm flipH="1" flipV="1">
            <a:off x="11400673" y="7521540"/>
            <a:ext cx="2849044" cy="1699952"/>
          </a:xfrm>
          <a:prstGeom prst="line">
            <a:avLst/>
          </a:prstGeom>
          <a:ln w="85725" cap="flat">
            <a:solidFill>
              <a:srgbClr val="0F3566"/>
            </a:solidFill>
            <a:prstDash val="solid"/>
            <a:headEnd type="none" w="sm" len="sm"/>
            <a:tailEnd type="none" w="sm" len="sm"/>
          </a:ln>
        </p:spPr>
      </p:sp>
      <p:grpSp>
        <p:nvGrpSpPr>
          <p:cNvPr id="12" name="Group 12"/>
          <p:cNvGrpSpPr>
            <a:grpSpLocks noChangeAspect="1"/>
          </p:cNvGrpSpPr>
          <p:nvPr/>
        </p:nvGrpSpPr>
        <p:grpSpPr>
          <a:xfrm>
            <a:off x="11674137" y="1904574"/>
            <a:ext cx="5156985" cy="5954948"/>
            <a:chOff x="0" y="0"/>
            <a:chExt cx="5499100" cy="6350000"/>
          </a:xfrm>
        </p:grpSpPr>
        <p:sp>
          <p:nvSpPr>
            <p:cNvPr id="13" name="Freeform 13"/>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5"/>
              <a:stretch>
                <a:fillRect t="-7733" b="-7733"/>
              </a:stretch>
            </a:blipFill>
          </p:spPr>
        </p:sp>
      </p:grpSp>
      <p:sp>
        <p:nvSpPr>
          <p:cNvPr id="14" name="TextBox 14"/>
          <p:cNvSpPr txBox="1"/>
          <p:nvPr/>
        </p:nvSpPr>
        <p:spPr>
          <a:xfrm>
            <a:off x="1537717" y="6821996"/>
            <a:ext cx="8834263" cy="2330831"/>
          </a:xfrm>
          <a:prstGeom prst="rect">
            <a:avLst/>
          </a:prstGeom>
        </p:spPr>
        <p:txBody>
          <a:bodyPr lIns="0" tIns="0" rIns="0" bIns="0" rtlCol="0" anchor="t">
            <a:spAutoFit/>
          </a:bodyPr>
          <a:lstStyle/>
          <a:p>
            <a:pPr algn="just">
              <a:lnSpc>
                <a:spcPts val="3659"/>
              </a:lnSpc>
            </a:pPr>
            <a:r>
              <a:rPr lang="en-US" sz="2651">
                <a:solidFill>
                  <a:srgbClr val="231F20"/>
                </a:solidFill>
                <a:latin typeface="Segoe UI" panose="020B0502040204020203" pitchFamily="34" charset="0"/>
                <a:ea typeface="Canva Sans"/>
                <a:cs typeface="Segoe UI" panose="020B0502040204020203" pitchFamily="34" charset="0"/>
                <a:sym typeface="Canva Sans"/>
              </a:rPr>
              <a:t>Để drone tự di chuyển đến đích, việc nhận biết chướng ngại vật và tránh va chạm là những việc rất cần thiết và quan trọng để đảm bảo drone có thể hoạt động bình thường và tránh thiệt hại về kinh tế.</a:t>
            </a:r>
          </a:p>
          <a:p>
            <a:pPr marL="0" lvl="0" indent="0" algn="just">
              <a:lnSpc>
                <a:spcPts val="3659"/>
              </a:lnSpc>
              <a:spcBef>
                <a:spcPct val="0"/>
              </a:spcBef>
            </a:pPr>
            <a:endParaRPr lang="en-US" sz="2651">
              <a:solidFill>
                <a:srgbClr val="231F20"/>
              </a:solidFill>
              <a:latin typeface="Segoe UI" panose="020B0502040204020203" pitchFamily="34" charset="0"/>
              <a:ea typeface="Canva Sans"/>
              <a:cs typeface="Segoe UI" panose="020B0502040204020203" pitchFamily="34" charset="0"/>
              <a:sym typeface="Canva Sans"/>
            </a:endParaRPr>
          </a:p>
        </p:txBody>
      </p:sp>
      <p:sp>
        <p:nvSpPr>
          <p:cNvPr id="15" name="TextBox 15"/>
          <p:cNvSpPr txBox="1"/>
          <p:nvPr/>
        </p:nvSpPr>
        <p:spPr>
          <a:xfrm>
            <a:off x="682233" y="2457095"/>
            <a:ext cx="697009" cy="477156"/>
          </a:xfrm>
          <a:prstGeom prst="rect">
            <a:avLst/>
          </a:prstGeom>
        </p:spPr>
        <p:txBody>
          <a:bodyPr lIns="0" tIns="0" rIns="0" bIns="0" rtlCol="0" anchor="t">
            <a:spAutoFit/>
          </a:bodyPr>
          <a:lstStyle/>
          <a:p>
            <a:pPr marL="0" lvl="0" indent="0" algn="l">
              <a:lnSpc>
                <a:spcPts val="3970"/>
              </a:lnSpc>
              <a:spcBef>
                <a:spcPct val="0"/>
              </a:spcBef>
            </a:pPr>
            <a:r>
              <a:rPr lang="en-US" sz="2877" spc="281">
                <a:solidFill>
                  <a:srgbClr val="0F3566"/>
                </a:solidFill>
                <a:latin typeface="Canva Sans Bold"/>
                <a:ea typeface="Canva Sans Bold"/>
                <a:cs typeface="Canva Sans Bold"/>
                <a:sym typeface="Canva Sans Bold"/>
              </a:rPr>
              <a:t>01</a:t>
            </a:r>
          </a:p>
        </p:txBody>
      </p:sp>
      <p:sp>
        <p:nvSpPr>
          <p:cNvPr id="16" name="TextBox 16"/>
          <p:cNvSpPr txBox="1"/>
          <p:nvPr/>
        </p:nvSpPr>
        <p:spPr>
          <a:xfrm>
            <a:off x="1537717" y="2391779"/>
            <a:ext cx="8834263" cy="1381789"/>
          </a:xfrm>
          <a:prstGeom prst="rect">
            <a:avLst/>
          </a:prstGeom>
        </p:spPr>
        <p:txBody>
          <a:bodyPr lIns="0" tIns="0" rIns="0" bIns="0" rtlCol="0" anchor="t">
            <a:spAutoFit/>
          </a:bodyPr>
          <a:lstStyle/>
          <a:p>
            <a:pPr marL="0" lvl="0" indent="0" algn="just">
              <a:lnSpc>
                <a:spcPts val="3656"/>
              </a:lnSpc>
              <a:spcBef>
                <a:spcPct val="0"/>
              </a:spcBef>
            </a:pPr>
            <a:r>
              <a:rPr lang="en-US" sz="2649" dirty="0" err="1">
                <a:solidFill>
                  <a:srgbClr val="231F20"/>
                </a:solidFill>
                <a:latin typeface="Segoe UI" panose="020B0502040204020203" pitchFamily="34" charset="0"/>
                <a:ea typeface="Canva Sans"/>
                <a:cs typeface="Segoe UI" panose="020B0502040204020203" pitchFamily="34" charset="0"/>
                <a:sym typeface="Canva Sans"/>
              </a:rPr>
              <a:t>Máy</a:t>
            </a:r>
            <a:r>
              <a:rPr lang="en-US" sz="2649" dirty="0">
                <a:solidFill>
                  <a:srgbClr val="231F20"/>
                </a:solidFill>
                <a:latin typeface="Segoe UI" panose="020B0502040204020203" pitchFamily="34" charset="0"/>
                <a:ea typeface="Canva Sans"/>
                <a:cs typeface="Segoe UI" panose="020B0502040204020203" pitchFamily="34" charset="0"/>
                <a:sym typeface="Canva Sans"/>
              </a:rPr>
              <a:t> bay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không</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người</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lái</a:t>
            </a:r>
            <a:r>
              <a:rPr lang="en-US" sz="2649" dirty="0">
                <a:solidFill>
                  <a:srgbClr val="231F20"/>
                </a:solidFill>
                <a:latin typeface="Segoe UI" panose="020B0502040204020203" pitchFamily="34" charset="0"/>
                <a:ea typeface="Canva Sans"/>
                <a:cs typeface="Segoe UI" panose="020B0502040204020203" pitchFamily="34" charset="0"/>
                <a:sym typeface="Canva Sans"/>
              </a:rPr>
              <a:t> (drone)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ngày</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càng</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phát</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triển</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và</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được</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ứng</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dụng</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nhiều</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trong</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cuộc</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sống</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thường</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ngày</a:t>
            </a:r>
            <a:r>
              <a:rPr lang="en-US" sz="2649" dirty="0">
                <a:solidFill>
                  <a:srgbClr val="231F20"/>
                </a:solidFill>
                <a:latin typeface="Segoe UI" panose="020B0502040204020203" pitchFamily="34" charset="0"/>
                <a:ea typeface="Canva Sans"/>
                <a:cs typeface="Segoe UI" panose="020B0502040204020203" pitchFamily="34" charset="0"/>
                <a:sym typeface="Canva Sans"/>
              </a:rPr>
              <a:t>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của</a:t>
            </a:r>
            <a:r>
              <a:rPr lang="en-US" sz="2649" dirty="0">
                <a:solidFill>
                  <a:srgbClr val="231F20"/>
                </a:solidFill>
                <a:latin typeface="Segoe UI" panose="020B0502040204020203" pitchFamily="34" charset="0"/>
                <a:ea typeface="Canva Sans"/>
                <a:cs typeface="Segoe UI" panose="020B0502040204020203" pitchFamily="34" charset="0"/>
                <a:sym typeface="Canva Sans"/>
              </a:rPr>
              <a:t> con </a:t>
            </a:r>
            <a:r>
              <a:rPr lang="en-US" sz="2649" dirty="0" err="1">
                <a:solidFill>
                  <a:srgbClr val="231F20"/>
                </a:solidFill>
                <a:latin typeface="Segoe UI" panose="020B0502040204020203" pitchFamily="34" charset="0"/>
                <a:ea typeface="Canva Sans"/>
                <a:cs typeface="Segoe UI" panose="020B0502040204020203" pitchFamily="34" charset="0"/>
                <a:sym typeface="Canva Sans"/>
              </a:rPr>
              <a:t>người</a:t>
            </a:r>
            <a:r>
              <a:rPr lang="en-US" sz="2649" dirty="0">
                <a:solidFill>
                  <a:srgbClr val="231F20"/>
                </a:solidFill>
                <a:latin typeface="Segoe UI" panose="020B0502040204020203" pitchFamily="34" charset="0"/>
                <a:ea typeface="Canva Sans"/>
                <a:cs typeface="Segoe UI" panose="020B0502040204020203" pitchFamily="34" charset="0"/>
                <a:sym typeface="Canva Sans"/>
              </a:rPr>
              <a:t>.</a:t>
            </a:r>
          </a:p>
        </p:txBody>
      </p:sp>
      <p:sp>
        <p:nvSpPr>
          <p:cNvPr id="17" name="TextBox 17"/>
          <p:cNvSpPr txBox="1"/>
          <p:nvPr/>
        </p:nvSpPr>
        <p:spPr>
          <a:xfrm>
            <a:off x="682233" y="4377500"/>
            <a:ext cx="697009" cy="477156"/>
          </a:xfrm>
          <a:prstGeom prst="rect">
            <a:avLst/>
          </a:prstGeom>
        </p:spPr>
        <p:txBody>
          <a:bodyPr lIns="0" tIns="0" rIns="0" bIns="0" rtlCol="0" anchor="t">
            <a:spAutoFit/>
          </a:bodyPr>
          <a:lstStyle/>
          <a:p>
            <a:pPr marL="0" lvl="0" indent="0" algn="l">
              <a:lnSpc>
                <a:spcPts val="3970"/>
              </a:lnSpc>
              <a:spcBef>
                <a:spcPct val="0"/>
              </a:spcBef>
            </a:pPr>
            <a:r>
              <a:rPr lang="en-US" sz="2877" spc="281">
                <a:solidFill>
                  <a:srgbClr val="0F3566"/>
                </a:solidFill>
                <a:latin typeface="Canva Sans Bold"/>
                <a:ea typeface="Canva Sans Bold"/>
                <a:cs typeface="Canva Sans Bold"/>
                <a:sym typeface="Canva Sans Bold"/>
              </a:rPr>
              <a:t>02</a:t>
            </a:r>
          </a:p>
        </p:txBody>
      </p:sp>
      <p:sp>
        <p:nvSpPr>
          <p:cNvPr id="18" name="TextBox 18"/>
          <p:cNvSpPr txBox="1"/>
          <p:nvPr/>
        </p:nvSpPr>
        <p:spPr>
          <a:xfrm>
            <a:off x="1537717" y="4377500"/>
            <a:ext cx="8834263" cy="1381789"/>
          </a:xfrm>
          <a:prstGeom prst="rect">
            <a:avLst/>
          </a:prstGeom>
        </p:spPr>
        <p:txBody>
          <a:bodyPr lIns="0" tIns="0" rIns="0" bIns="0" rtlCol="0" anchor="t">
            <a:spAutoFit/>
          </a:bodyPr>
          <a:lstStyle/>
          <a:p>
            <a:pPr marL="0" lvl="0" indent="0" algn="just">
              <a:lnSpc>
                <a:spcPts val="3656"/>
              </a:lnSpc>
              <a:spcBef>
                <a:spcPct val="0"/>
              </a:spcBef>
            </a:pPr>
            <a:r>
              <a:rPr lang="en-US" sz="2649">
                <a:solidFill>
                  <a:srgbClr val="231F20"/>
                </a:solidFill>
                <a:latin typeface="Segoe UI" panose="020B0502040204020203" pitchFamily="34" charset="0"/>
                <a:ea typeface="Canva Sans"/>
                <a:cs typeface="Segoe UI" panose="020B0502040204020203" pitchFamily="34" charset="0"/>
                <a:sym typeface="Canva Sans"/>
              </a:rPr>
              <a:t>Sự kết hợp giữa trí tuệ nhân tạo và Drone có thể được sử dụng để giúp drone thực hiện các tác vụ hỗ trợ người sử dụng một cách tự động và không cần người điều khiển.</a:t>
            </a:r>
          </a:p>
        </p:txBody>
      </p:sp>
      <p:sp>
        <p:nvSpPr>
          <p:cNvPr id="19" name="TextBox 19"/>
          <p:cNvSpPr txBox="1"/>
          <p:nvPr/>
        </p:nvSpPr>
        <p:spPr>
          <a:xfrm>
            <a:off x="682233" y="6821996"/>
            <a:ext cx="697009" cy="477156"/>
          </a:xfrm>
          <a:prstGeom prst="rect">
            <a:avLst/>
          </a:prstGeom>
        </p:spPr>
        <p:txBody>
          <a:bodyPr lIns="0" tIns="0" rIns="0" bIns="0" rtlCol="0" anchor="t">
            <a:spAutoFit/>
          </a:bodyPr>
          <a:lstStyle/>
          <a:p>
            <a:pPr marL="0" lvl="0" indent="0" algn="l">
              <a:lnSpc>
                <a:spcPts val="3970"/>
              </a:lnSpc>
              <a:spcBef>
                <a:spcPct val="0"/>
              </a:spcBef>
            </a:pPr>
            <a:r>
              <a:rPr lang="en-US" sz="2877" spc="281">
                <a:solidFill>
                  <a:srgbClr val="0F3566"/>
                </a:solidFill>
                <a:latin typeface="Canva Sans Bold"/>
                <a:ea typeface="Canva Sans Bold"/>
                <a:cs typeface="Canva Sans Bold"/>
                <a:sym typeface="Canva Sans Bold"/>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2125" y="2721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0542488" y="3483578"/>
            <a:ext cx="314930" cy="300413"/>
            <a:chOff x="0" y="0"/>
            <a:chExt cx="587326" cy="560252"/>
          </a:xfrm>
        </p:grpSpPr>
        <p:sp>
          <p:nvSpPr>
            <p:cNvPr id="4" name="Freeform 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F3566"/>
            </a:solidFill>
          </p:spPr>
        </p:sp>
      </p:grpSp>
      <p:grpSp>
        <p:nvGrpSpPr>
          <p:cNvPr id="5" name="Group 5"/>
          <p:cNvGrpSpPr/>
          <p:nvPr/>
        </p:nvGrpSpPr>
        <p:grpSpPr>
          <a:xfrm>
            <a:off x="9987538" y="1698909"/>
            <a:ext cx="1424445" cy="1709566"/>
            <a:chOff x="0" y="0"/>
            <a:chExt cx="2656504" cy="3188238"/>
          </a:xfrm>
        </p:grpSpPr>
        <p:sp>
          <p:nvSpPr>
            <p:cNvPr id="6" name="Freeform 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F3566"/>
            </a:solidFill>
          </p:spPr>
        </p:sp>
      </p:grpSp>
      <p:grpSp>
        <p:nvGrpSpPr>
          <p:cNvPr id="7" name="Group 7"/>
          <p:cNvGrpSpPr/>
          <p:nvPr/>
        </p:nvGrpSpPr>
        <p:grpSpPr>
          <a:xfrm>
            <a:off x="12504460" y="3483578"/>
            <a:ext cx="314930" cy="300413"/>
            <a:chOff x="0" y="0"/>
            <a:chExt cx="587326" cy="560252"/>
          </a:xfrm>
        </p:grpSpPr>
        <p:sp>
          <p:nvSpPr>
            <p:cNvPr id="8" name="Freeform 8"/>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F3566"/>
            </a:solidFill>
          </p:spPr>
        </p:sp>
      </p:grpSp>
      <p:grpSp>
        <p:nvGrpSpPr>
          <p:cNvPr id="9" name="Group 9"/>
          <p:cNvGrpSpPr/>
          <p:nvPr/>
        </p:nvGrpSpPr>
        <p:grpSpPr>
          <a:xfrm>
            <a:off x="11949509" y="1698909"/>
            <a:ext cx="1424445" cy="1709566"/>
            <a:chOff x="0" y="0"/>
            <a:chExt cx="2656504" cy="3188238"/>
          </a:xfrm>
        </p:grpSpPr>
        <p:sp>
          <p:nvSpPr>
            <p:cNvPr id="10" name="Freeform 10"/>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F3566"/>
            </a:solidFill>
          </p:spPr>
        </p:sp>
      </p:grpSp>
      <p:grpSp>
        <p:nvGrpSpPr>
          <p:cNvPr id="11" name="Group 11"/>
          <p:cNvGrpSpPr/>
          <p:nvPr/>
        </p:nvGrpSpPr>
        <p:grpSpPr>
          <a:xfrm>
            <a:off x="14464855" y="3483578"/>
            <a:ext cx="314930" cy="300413"/>
            <a:chOff x="0" y="0"/>
            <a:chExt cx="587326" cy="560252"/>
          </a:xfrm>
        </p:grpSpPr>
        <p:sp>
          <p:nvSpPr>
            <p:cNvPr id="12" name="Freeform 12"/>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F3566"/>
            </a:solidFill>
          </p:spPr>
        </p:sp>
      </p:grpSp>
      <p:grpSp>
        <p:nvGrpSpPr>
          <p:cNvPr id="13" name="Group 13"/>
          <p:cNvGrpSpPr/>
          <p:nvPr/>
        </p:nvGrpSpPr>
        <p:grpSpPr>
          <a:xfrm>
            <a:off x="13909904" y="1698909"/>
            <a:ext cx="1424445" cy="1709566"/>
            <a:chOff x="0" y="0"/>
            <a:chExt cx="2656504" cy="3188238"/>
          </a:xfrm>
        </p:grpSpPr>
        <p:sp>
          <p:nvSpPr>
            <p:cNvPr id="14" name="Freeform 14"/>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F3566"/>
            </a:solidFill>
          </p:spPr>
        </p:sp>
      </p:grpSp>
      <p:grpSp>
        <p:nvGrpSpPr>
          <p:cNvPr id="15" name="Group 15"/>
          <p:cNvGrpSpPr/>
          <p:nvPr/>
        </p:nvGrpSpPr>
        <p:grpSpPr>
          <a:xfrm>
            <a:off x="16425249" y="3483578"/>
            <a:ext cx="314930" cy="300413"/>
            <a:chOff x="0" y="0"/>
            <a:chExt cx="587326" cy="560252"/>
          </a:xfrm>
        </p:grpSpPr>
        <p:sp>
          <p:nvSpPr>
            <p:cNvPr id="16" name="Freeform 16"/>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0F3566"/>
            </a:solidFill>
          </p:spPr>
        </p:sp>
      </p:grpSp>
      <p:grpSp>
        <p:nvGrpSpPr>
          <p:cNvPr id="17" name="Group 17"/>
          <p:cNvGrpSpPr/>
          <p:nvPr/>
        </p:nvGrpSpPr>
        <p:grpSpPr>
          <a:xfrm>
            <a:off x="15870299" y="1698909"/>
            <a:ext cx="1424445" cy="1709566"/>
            <a:chOff x="0" y="0"/>
            <a:chExt cx="2656504" cy="3188238"/>
          </a:xfrm>
        </p:grpSpPr>
        <p:sp>
          <p:nvSpPr>
            <p:cNvPr id="18" name="Freeform 18"/>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0F3566"/>
            </a:solidFill>
          </p:spPr>
        </p:sp>
      </p:grpSp>
      <p:sp>
        <p:nvSpPr>
          <p:cNvPr id="19" name="Freeform 19"/>
          <p:cNvSpPr/>
          <p:nvPr/>
        </p:nvSpPr>
        <p:spPr>
          <a:xfrm rot="-10800000">
            <a:off x="-553681" y="-574061"/>
            <a:ext cx="6587214" cy="1892327"/>
          </a:xfrm>
          <a:custGeom>
            <a:avLst/>
            <a:gdLst/>
            <a:ahLst/>
            <a:cxnLst/>
            <a:rect l="l" t="t" r="r" b="b"/>
            <a:pathLst>
              <a:path w="6587214" h="1892327">
                <a:moveTo>
                  <a:pt x="0" y="0"/>
                </a:moveTo>
                <a:lnTo>
                  <a:pt x="6587214" y="0"/>
                </a:lnTo>
                <a:lnTo>
                  <a:pt x="6587214" y="1892327"/>
                </a:lnTo>
                <a:lnTo>
                  <a:pt x="0" y="18923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0241828" y="2186347"/>
            <a:ext cx="916252" cy="481032"/>
          </a:xfrm>
          <a:custGeom>
            <a:avLst/>
            <a:gdLst/>
            <a:ahLst/>
            <a:cxnLst/>
            <a:rect l="l" t="t" r="r" b="b"/>
            <a:pathLst>
              <a:path w="916252" h="481032">
                <a:moveTo>
                  <a:pt x="0" y="0"/>
                </a:moveTo>
                <a:lnTo>
                  <a:pt x="916251" y="0"/>
                </a:lnTo>
                <a:lnTo>
                  <a:pt x="916251" y="481032"/>
                </a:lnTo>
                <a:lnTo>
                  <a:pt x="0" y="4810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4231204" y="2058422"/>
            <a:ext cx="711700" cy="687680"/>
          </a:xfrm>
          <a:custGeom>
            <a:avLst/>
            <a:gdLst/>
            <a:ahLst/>
            <a:cxnLst/>
            <a:rect l="l" t="t" r="r" b="b"/>
            <a:pathLst>
              <a:path w="711700" h="687680">
                <a:moveTo>
                  <a:pt x="0" y="0"/>
                </a:moveTo>
                <a:lnTo>
                  <a:pt x="711701" y="0"/>
                </a:lnTo>
                <a:lnTo>
                  <a:pt x="711701" y="687680"/>
                </a:lnTo>
                <a:lnTo>
                  <a:pt x="0" y="6876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9987538" y="3783991"/>
            <a:ext cx="7573503" cy="4954307"/>
          </a:xfrm>
          <a:custGeom>
            <a:avLst/>
            <a:gdLst/>
            <a:ahLst/>
            <a:cxnLst/>
            <a:rect l="l" t="t" r="r" b="b"/>
            <a:pathLst>
              <a:path w="7573503" h="4954307">
                <a:moveTo>
                  <a:pt x="0" y="0"/>
                </a:moveTo>
                <a:lnTo>
                  <a:pt x="7573503" y="0"/>
                </a:lnTo>
                <a:lnTo>
                  <a:pt x="7573503" y="4954307"/>
                </a:lnTo>
                <a:lnTo>
                  <a:pt x="0" y="4954307"/>
                </a:lnTo>
                <a:lnTo>
                  <a:pt x="0" y="0"/>
                </a:lnTo>
                <a:close/>
              </a:path>
            </a:pathLst>
          </a:custGeom>
          <a:blipFill>
            <a:blip r:embed="rId9"/>
            <a:stretch>
              <a:fillRect t="-7438" b="-121862"/>
            </a:stretch>
          </a:blipFill>
        </p:spPr>
      </p:sp>
      <p:sp>
        <p:nvSpPr>
          <p:cNvPr id="23" name="Freeform 23"/>
          <p:cNvSpPr/>
          <p:nvPr/>
        </p:nvSpPr>
        <p:spPr>
          <a:xfrm>
            <a:off x="12231133" y="1998339"/>
            <a:ext cx="857050" cy="857050"/>
          </a:xfrm>
          <a:custGeom>
            <a:avLst/>
            <a:gdLst/>
            <a:ahLst/>
            <a:cxnLst/>
            <a:rect l="l" t="t" r="r" b="b"/>
            <a:pathLst>
              <a:path w="857050" h="857050">
                <a:moveTo>
                  <a:pt x="0" y="0"/>
                </a:moveTo>
                <a:lnTo>
                  <a:pt x="857049" y="0"/>
                </a:lnTo>
                <a:lnTo>
                  <a:pt x="857049" y="857049"/>
                </a:lnTo>
                <a:lnTo>
                  <a:pt x="0" y="8570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16093913" y="1913654"/>
            <a:ext cx="977216" cy="977216"/>
          </a:xfrm>
          <a:custGeom>
            <a:avLst/>
            <a:gdLst/>
            <a:ahLst/>
            <a:cxnLst/>
            <a:rect l="l" t="t" r="r" b="b"/>
            <a:pathLst>
              <a:path w="977216" h="977216">
                <a:moveTo>
                  <a:pt x="0" y="0"/>
                </a:moveTo>
                <a:lnTo>
                  <a:pt x="977216" y="0"/>
                </a:lnTo>
                <a:lnTo>
                  <a:pt x="977216" y="977216"/>
                </a:lnTo>
                <a:lnTo>
                  <a:pt x="0" y="9772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TextBox 25"/>
          <p:cNvSpPr txBox="1"/>
          <p:nvPr/>
        </p:nvSpPr>
        <p:spPr>
          <a:xfrm>
            <a:off x="743521" y="1382711"/>
            <a:ext cx="8681051" cy="1194410"/>
          </a:xfrm>
          <a:prstGeom prst="rect">
            <a:avLst/>
          </a:prstGeom>
        </p:spPr>
        <p:txBody>
          <a:bodyPr lIns="0" tIns="0" rIns="0" bIns="0" rtlCol="0" anchor="t">
            <a:spAutoFit/>
          </a:bodyPr>
          <a:lstStyle/>
          <a:p>
            <a:pPr marL="0" lvl="0" indent="0" algn="l">
              <a:lnSpc>
                <a:spcPts val="4701"/>
              </a:lnSpc>
            </a:pPr>
            <a:r>
              <a:rPr lang="en-US" sz="4123" spc="144" dirty="0">
                <a:solidFill>
                  <a:srgbClr val="0F3566"/>
                </a:solidFill>
                <a:latin typeface="Segoe UI Black" panose="020B0A02040204020203" pitchFamily="34" charset="0"/>
                <a:ea typeface="Segoe UI Black" panose="020B0A02040204020203" pitchFamily="34" charset="0"/>
                <a:cs typeface="Canva Sans Bold"/>
                <a:sym typeface="Canva Sans Bold"/>
              </a:rPr>
              <a:t>1. TRÌNH BÀY TÍNH MỚI TÍNH SÁNG TẠO CỦA SẢN PHẨM</a:t>
            </a:r>
          </a:p>
        </p:txBody>
      </p:sp>
      <p:sp>
        <p:nvSpPr>
          <p:cNvPr id="26" name="TextBox 26"/>
          <p:cNvSpPr txBox="1"/>
          <p:nvPr/>
        </p:nvSpPr>
        <p:spPr>
          <a:xfrm>
            <a:off x="222217" y="3586159"/>
            <a:ext cx="806935" cy="477156"/>
          </a:xfrm>
          <a:prstGeom prst="rect">
            <a:avLst/>
          </a:prstGeom>
        </p:spPr>
        <p:txBody>
          <a:bodyPr lIns="0" tIns="0" rIns="0" bIns="0" rtlCol="0" anchor="t">
            <a:spAutoFit/>
          </a:bodyPr>
          <a:lstStyle/>
          <a:p>
            <a:pPr marL="0" lvl="0" indent="0" algn="l">
              <a:lnSpc>
                <a:spcPts val="3970"/>
              </a:lnSpc>
              <a:spcBef>
                <a:spcPct val="0"/>
              </a:spcBef>
            </a:pPr>
            <a:r>
              <a:rPr lang="en-US" sz="2877" spc="281">
                <a:solidFill>
                  <a:srgbClr val="0F3566"/>
                </a:solidFill>
                <a:latin typeface="Canva Sans Bold"/>
                <a:ea typeface="Canva Sans Bold"/>
                <a:cs typeface="Canva Sans Bold"/>
                <a:sym typeface="Canva Sans Bold"/>
              </a:rPr>
              <a:t>01</a:t>
            </a:r>
          </a:p>
        </p:txBody>
      </p:sp>
      <p:sp>
        <p:nvSpPr>
          <p:cNvPr id="27" name="TextBox 27"/>
          <p:cNvSpPr txBox="1"/>
          <p:nvPr/>
        </p:nvSpPr>
        <p:spPr>
          <a:xfrm>
            <a:off x="1187174" y="3525929"/>
            <a:ext cx="7956826" cy="1675349"/>
          </a:xfrm>
          <a:prstGeom prst="rect">
            <a:avLst/>
          </a:prstGeom>
        </p:spPr>
        <p:txBody>
          <a:bodyPr lIns="0" tIns="0" rIns="0" bIns="0" rtlCol="0" anchor="t">
            <a:spAutoFit/>
          </a:bodyPr>
          <a:lstStyle/>
          <a:p>
            <a:pPr algn="just">
              <a:lnSpc>
                <a:spcPts val="3323"/>
              </a:lnSpc>
            </a:pPr>
            <a:r>
              <a:rPr lang="en-US" sz="2637" dirty="0" err="1">
                <a:solidFill>
                  <a:srgbClr val="231F20"/>
                </a:solidFill>
                <a:latin typeface="Segoe UI" panose="020B0502040204020203" pitchFamily="34" charset="0"/>
                <a:ea typeface="Canva Sans"/>
                <a:cs typeface="Segoe UI" panose="020B0502040204020203" pitchFamily="34" charset="0"/>
                <a:sym typeface="Canva Sans"/>
              </a:rPr>
              <a:t>Sử</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dụng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mô</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hình</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mạng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thần</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kinh</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tích</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chập</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để</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nhận</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diện</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và</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định</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vị</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các</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vật</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thể</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hình</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tròn</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có</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khoảng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trống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ở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giữa</a:t>
            </a:r>
            <a:r>
              <a:rPr lang="en-US" sz="2637" dirty="0">
                <a:solidFill>
                  <a:srgbClr val="231F20"/>
                </a:solidFill>
                <a:latin typeface="Segoe UI" panose="020B0502040204020203" pitchFamily="34" charset="0"/>
                <a:ea typeface="Canva Sans"/>
                <a:cs typeface="Segoe UI" panose="020B0502040204020203" pitchFamily="34" charset="0"/>
                <a:sym typeface="Canva Sans"/>
              </a:rPr>
              <a:t>.</a:t>
            </a:r>
          </a:p>
          <a:p>
            <a:pPr marL="0" lvl="0" indent="0" algn="just">
              <a:lnSpc>
                <a:spcPts val="3323"/>
              </a:lnSpc>
            </a:pPr>
            <a:endParaRPr lang="en-US" sz="2637" dirty="0">
              <a:solidFill>
                <a:srgbClr val="231F20"/>
              </a:solidFill>
              <a:latin typeface="Segoe UI" panose="020B0502040204020203" pitchFamily="34" charset="0"/>
              <a:ea typeface="Canva Sans"/>
              <a:cs typeface="Segoe UI" panose="020B0502040204020203" pitchFamily="34" charset="0"/>
              <a:sym typeface="Canva Sans"/>
            </a:endParaRPr>
          </a:p>
        </p:txBody>
      </p:sp>
      <p:sp>
        <p:nvSpPr>
          <p:cNvPr id="28" name="TextBox 28"/>
          <p:cNvSpPr txBox="1"/>
          <p:nvPr/>
        </p:nvSpPr>
        <p:spPr>
          <a:xfrm>
            <a:off x="222217" y="5078663"/>
            <a:ext cx="766749" cy="477156"/>
          </a:xfrm>
          <a:prstGeom prst="rect">
            <a:avLst/>
          </a:prstGeom>
        </p:spPr>
        <p:txBody>
          <a:bodyPr lIns="0" tIns="0" rIns="0" bIns="0" rtlCol="0" anchor="t">
            <a:spAutoFit/>
          </a:bodyPr>
          <a:lstStyle/>
          <a:p>
            <a:pPr marL="0" lvl="0" indent="0" algn="l">
              <a:lnSpc>
                <a:spcPts val="3970"/>
              </a:lnSpc>
              <a:spcBef>
                <a:spcPct val="0"/>
              </a:spcBef>
            </a:pPr>
            <a:r>
              <a:rPr lang="en-US" sz="2877" spc="281">
                <a:solidFill>
                  <a:srgbClr val="0F3566"/>
                </a:solidFill>
                <a:latin typeface="Canva Sans Bold"/>
                <a:ea typeface="Canva Sans Bold"/>
                <a:cs typeface="Canva Sans Bold"/>
                <a:sym typeface="Canva Sans Bold"/>
              </a:rPr>
              <a:t>02</a:t>
            </a:r>
          </a:p>
        </p:txBody>
      </p:sp>
      <p:sp>
        <p:nvSpPr>
          <p:cNvPr id="29" name="TextBox 29"/>
          <p:cNvSpPr txBox="1"/>
          <p:nvPr/>
        </p:nvSpPr>
        <p:spPr>
          <a:xfrm>
            <a:off x="1187174" y="5107238"/>
            <a:ext cx="7956826" cy="1675349"/>
          </a:xfrm>
          <a:prstGeom prst="rect">
            <a:avLst/>
          </a:prstGeom>
        </p:spPr>
        <p:txBody>
          <a:bodyPr lIns="0" tIns="0" rIns="0" bIns="0" rtlCol="0" anchor="t">
            <a:spAutoFit/>
          </a:bodyPr>
          <a:lstStyle/>
          <a:p>
            <a:pPr algn="just">
              <a:lnSpc>
                <a:spcPts val="3323"/>
              </a:lnSpc>
            </a:pPr>
            <a:r>
              <a:rPr lang="en-US" sz="2637" dirty="0" err="1">
                <a:solidFill>
                  <a:srgbClr val="231F20"/>
                </a:solidFill>
                <a:latin typeface="Segoe UI" panose="020B0502040204020203" pitchFamily="34" charset="0"/>
                <a:ea typeface="Canva Sans"/>
                <a:cs typeface="Segoe UI" panose="020B0502040204020203" pitchFamily="34" charset="0"/>
                <a:sym typeface="Canva Sans"/>
              </a:rPr>
              <a:t>Tạo</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bộ</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dữ</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liệu</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huấn</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luyện</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bằng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cách</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tạo</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các</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hình</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ảnh</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vật</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thể</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các</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tình</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huống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khác</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nhau</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với</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vật</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cản</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và</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khoảng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trống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thay</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đổi</a:t>
            </a:r>
            <a:endParaRPr lang="en-US" sz="2637" dirty="0">
              <a:solidFill>
                <a:srgbClr val="231F20"/>
              </a:solidFill>
              <a:latin typeface="Segoe UI" panose="020B0502040204020203" pitchFamily="34" charset="0"/>
              <a:ea typeface="Canva Sans"/>
              <a:cs typeface="Segoe UI" panose="020B0502040204020203" pitchFamily="34" charset="0"/>
              <a:sym typeface="Canva Sans"/>
            </a:endParaRPr>
          </a:p>
          <a:p>
            <a:pPr marL="0" lvl="0" indent="0" algn="just">
              <a:lnSpc>
                <a:spcPts val="3323"/>
              </a:lnSpc>
            </a:pPr>
            <a:endParaRPr lang="en-US" sz="2637" dirty="0">
              <a:solidFill>
                <a:srgbClr val="231F20"/>
              </a:solidFill>
              <a:latin typeface="Segoe UI" panose="020B0502040204020203" pitchFamily="34" charset="0"/>
              <a:ea typeface="Canva Sans"/>
              <a:cs typeface="Segoe UI" panose="020B0502040204020203" pitchFamily="34" charset="0"/>
              <a:sym typeface="Canva Sans"/>
            </a:endParaRPr>
          </a:p>
        </p:txBody>
      </p:sp>
      <p:sp>
        <p:nvSpPr>
          <p:cNvPr id="30" name="TextBox 30"/>
          <p:cNvSpPr txBox="1"/>
          <p:nvPr/>
        </p:nvSpPr>
        <p:spPr>
          <a:xfrm>
            <a:off x="202125" y="7024456"/>
            <a:ext cx="1082793" cy="477156"/>
          </a:xfrm>
          <a:prstGeom prst="rect">
            <a:avLst/>
          </a:prstGeom>
        </p:spPr>
        <p:txBody>
          <a:bodyPr lIns="0" tIns="0" rIns="0" bIns="0" rtlCol="0" anchor="t">
            <a:spAutoFit/>
          </a:bodyPr>
          <a:lstStyle/>
          <a:p>
            <a:pPr marL="0" lvl="0" indent="0" algn="l">
              <a:lnSpc>
                <a:spcPts val="3970"/>
              </a:lnSpc>
              <a:spcBef>
                <a:spcPct val="0"/>
              </a:spcBef>
            </a:pPr>
            <a:r>
              <a:rPr lang="en-US" sz="2877" spc="281">
                <a:solidFill>
                  <a:srgbClr val="0F3566"/>
                </a:solidFill>
                <a:latin typeface="Canva Sans Bold"/>
                <a:ea typeface="Canva Sans Bold"/>
                <a:cs typeface="Canva Sans Bold"/>
                <a:sym typeface="Canva Sans Bold"/>
              </a:rPr>
              <a:t>03</a:t>
            </a:r>
          </a:p>
        </p:txBody>
      </p:sp>
      <p:sp>
        <p:nvSpPr>
          <p:cNvPr id="31" name="TextBox 31"/>
          <p:cNvSpPr txBox="1"/>
          <p:nvPr/>
        </p:nvSpPr>
        <p:spPr>
          <a:xfrm>
            <a:off x="1187174" y="7001661"/>
            <a:ext cx="7956826" cy="1675349"/>
          </a:xfrm>
          <a:prstGeom prst="rect">
            <a:avLst/>
          </a:prstGeom>
        </p:spPr>
        <p:txBody>
          <a:bodyPr lIns="0" tIns="0" rIns="0" bIns="0" rtlCol="0" anchor="t">
            <a:spAutoFit/>
          </a:bodyPr>
          <a:lstStyle/>
          <a:p>
            <a:pPr marL="0" lvl="0" indent="0" algn="just">
              <a:lnSpc>
                <a:spcPts val="3323"/>
              </a:lnSpc>
            </a:pPr>
            <a:r>
              <a:rPr lang="en-US" sz="2637" dirty="0" err="1">
                <a:solidFill>
                  <a:srgbClr val="231F20"/>
                </a:solidFill>
                <a:latin typeface="Segoe UI" panose="020B0502040204020203" pitchFamily="34" charset="0"/>
                <a:ea typeface="Canva Sans"/>
                <a:cs typeface="Segoe UI" panose="020B0502040204020203" pitchFamily="34" charset="0"/>
                <a:sym typeface="Canva Sans"/>
              </a:rPr>
              <a:t>Mục</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tiêu</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là</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thay</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thế</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phương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pháp</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điều</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khiển</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thiết</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bị</a:t>
            </a:r>
            <a:r>
              <a:rPr lang="en-US" sz="2637" dirty="0">
                <a:solidFill>
                  <a:srgbClr val="231F20"/>
                </a:solidFill>
                <a:latin typeface="Segoe UI" panose="020B0502040204020203" pitchFamily="34" charset="0"/>
                <a:ea typeface="Canva Sans"/>
                <a:cs typeface="Segoe UI" panose="020B0502040204020203" pitchFamily="34" charset="0"/>
                <a:sym typeface="Canva Sans"/>
              </a:rPr>
              <a:t> bay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không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người</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lái</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bằng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tay</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và</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sự</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phụ</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thuộc</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vào</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sự</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điều</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khiển</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của</a:t>
            </a:r>
            <a:r>
              <a:rPr lang="en-US" sz="2637" dirty="0">
                <a:solidFill>
                  <a:srgbClr val="231F20"/>
                </a:solidFill>
                <a:latin typeface="Segoe UI" panose="020B0502040204020203" pitchFamily="34" charset="0"/>
                <a:ea typeface="Canva Sans"/>
                <a:cs typeface="Segoe UI" panose="020B0502040204020203" pitchFamily="34" charset="0"/>
                <a:sym typeface="Canva Sans"/>
              </a:rPr>
              <a:t> con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người</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bằng</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thuật</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toán</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học</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máy</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và</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học</a:t>
            </a:r>
            <a:r>
              <a:rPr lang="en-US" sz="2637" dirty="0">
                <a:solidFill>
                  <a:srgbClr val="231F20"/>
                </a:solidFill>
                <a:latin typeface="Segoe UI" panose="020B0502040204020203" pitchFamily="34" charset="0"/>
                <a:ea typeface="Canva Sans"/>
                <a:cs typeface="Segoe UI" panose="020B0502040204020203" pitchFamily="34" charset="0"/>
                <a:sym typeface="Canva Sans"/>
              </a:rPr>
              <a:t> </a:t>
            </a:r>
            <a:r>
              <a:rPr lang="en-US" sz="2637" dirty="0" err="1">
                <a:solidFill>
                  <a:srgbClr val="231F20"/>
                </a:solidFill>
                <a:latin typeface="Segoe UI" panose="020B0502040204020203" pitchFamily="34" charset="0"/>
                <a:ea typeface="Canva Sans"/>
                <a:cs typeface="Segoe UI" panose="020B0502040204020203" pitchFamily="34" charset="0"/>
                <a:sym typeface="Canva Sans"/>
              </a:rPr>
              <a:t>sâu</a:t>
            </a:r>
            <a:r>
              <a:rPr lang="en-US" sz="2637" dirty="0">
                <a:solidFill>
                  <a:srgbClr val="231F20"/>
                </a:solidFill>
                <a:latin typeface="Segoe UI" panose="020B0502040204020203" pitchFamily="34" charset="0"/>
                <a:ea typeface="Canva Sans"/>
                <a:cs typeface="Segoe UI" panose="020B0502040204020203" pitchFamily="34" charset="0"/>
                <a:sym typeface="Canva Sans"/>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738594" y="-116011"/>
            <a:ext cx="19514241" cy="1747929"/>
            <a:chOff x="0" y="0"/>
            <a:chExt cx="5139553" cy="460360"/>
          </a:xfrm>
        </p:grpSpPr>
        <p:sp>
          <p:nvSpPr>
            <p:cNvPr id="4" name="Freeform 4"/>
            <p:cNvSpPr/>
            <p:nvPr/>
          </p:nvSpPr>
          <p:spPr>
            <a:xfrm>
              <a:off x="0" y="0"/>
              <a:ext cx="5139553" cy="460360"/>
            </a:xfrm>
            <a:custGeom>
              <a:avLst/>
              <a:gdLst/>
              <a:ahLst/>
              <a:cxnLst/>
              <a:rect l="l" t="t" r="r" b="b"/>
              <a:pathLst>
                <a:path w="5139553" h="460360">
                  <a:moveTo>
                    <a:pt x="0" y="0"/>
                  </a:moveTo>
                  <a:lnTo>
                    <a:pt x="5139553" y="0"/>
                  </a:lnTo>
                  <a:lnTo>
                    <a:pt x="5139553" y="460360"/>
                  </a:lnTo>
                  <a:lnTo>
                    <a:pt x="0" y="460360"/>
                  </a:lnTo>
                  <a:close/>
                </a:path>
              </a:pathLst>
            </a:custGeom>
            <a:solidFill>
              <a:srgbClr val="0F3566"/>
            </a:solidFill>
          </p:spPr>
        </p:sp>
        <p:sp>
          <p:nvSpPr>
            <p:cNvPr id="5" name="TextBox 5"/>
            <p:cNvSpPr txBox="1"/>
            <p:nvPr/>
          </p:nvSpPr>
          <p:spPr>
            <a:xfrm>
              <a:off x="0" y="-19050"/>
              <a:ext cx="5139553" cy="47941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3228527" y="1028700"/>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7642321" y="-610483"/>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578044" y="2186759"/>
            <a:ext cx="4976452" cy="708299"/>
            <a:chOff x="0" y="0"/>
            <a:chExt cx="1178269" cy="167703"/>
          </a:xfrm>
        </p:grpSpPr>
        <p:sp>
          <p:nvSpPr>
            <p:cNvPr id="9" name="Freeform 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0F3566"/>
            </a:solidFill>
          </p:spPr>
        </p:sp>
        <p:sp>
          <p:nvSpPr>
            <p:cNvPr id="10" name="TextBox 10"/>
            <p:cNvSpPr txBox="1"/>
            <p:nvPr/>
          </p:nvSpPr>
          <p:spPr>
            <a:xfrm>
              <a:off x="0" y="-47625"/>
              <a:ext cx="1178269" cy="215328"/>
            </a:xfrm>
            <a:prstGeom prst="rect">
              <a:avLst/>
            </a:prstGeom>
          </p:spPr>
          <p:txBody>
            <a:bodyPr lIns="50800" tIns="50800" rIns="50800" bIns="50800" rtlCol="0" anchor="ctr"/>
            <a:lstStyle/>
            <a:p>
              <a:pPr marL="0" lvl="0" indent="0" algn="ctr">
                <a:lnSpc>
                  <a:spcPts val="3424"/>
                </a:lnSpc>
                <a:spcBef>
                  <a:spcPct val="0"/>
                </a:spcBef>
              </a:pPr>
              <a:r>
                <a:rPr lang="en-US" sz="2481" i="1" spc="24" dirty="0">
                  <a:solidFill>
                    <a:srgbClr val="FFFFFF"/>
                  </a:solidFill>
                  <a:latin typeface="Segoe UI" panose="020B0502040204020203" pitchFamily="34" charset="0"/>
                  <a:ea typeface="Canva Sans Italics"/>
                  <a:cs typeface="Segoe UI" panose="020B0502040204020203" pitchFamily="34" charset="0"/>
                  <a:sym typeface="Canva Sans Italics"/>
                </a:rPr>
                <a:t>CHƯỚNG NGẠI VẬT</a:t>
              </a:r>
            </a:p>
          </p:txBody>
        </p:sp>
      </p:grpSp>
      <p:grpSp>
        <p:nvGrpSpPr>
          <p:cNvPr id="11" name="Group 11"/>
          <p:cNvGrpSpPr/>
          <p:nvPr/>
        </p:nvGrpSpPr>
        <p:grpSpPr>
          <a:xfrm>
            <a:off x="6631482" y="2186759"/>
            <a:ext cx="4976452" cy="708299"/>
            <a:chOff x="0" y="0"/>
            <a:chExt cx="1178269" cy="167703"/>
          </a:xfrm>
        </p:grpSpPr>
        <p:sp>
          <p:nvSpPr>
            <p:cNvPr id="12" name="Freeform 12"/>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0F3566"/>
            </a:solidFill>
          </p:spPr>
        </p:sp>
        <p:sp>
          <p:nvSpPr>
            <p:cNvPr id="13" name="TextBox 13"/>
            <p:cNvSpPr txBox="1"/>
            <p:nvPr/>
          </p:nvSpPr>
          <p:spPr>
            <a:xfrm>
              <a:off x="0" y="-47625"/>
              <a:ext cx="1178269" cy="215328"/>
            </a:xfrm>
            <a:prstGeom prst="rect">
              <a:avLst/>
            </a:prstGeom>
          </p:spPr>
          <p:txBody>
            <a:bodyPr lIns="50800" tIns="50800" rIns="50800" bIns="50800" rtlCol="0" anchor="ctr"/>
            <a:lstStyle/>
            <a:p>
              <a:pPr marL="0" lvl="0" indent="0" algn="ctr">
                <a:lnSpc>
                  <a:spcPts val="3424"/>
                </a:lnSpc>
                <a:spcBef>
                  <a:spcPct val="0"/>
                </a:spcBef>
              </a:pPr>
              <a:r>
                <a:rPr lang="en-US" sz="2481" i="1" spc="24">
                  <a:solidFill>
                    <a:srgbClr val="FFFFFF"/>
                  </a:solidFill>
                  <a:latin typeface="Segoe UI" panose="020B0502040204020203" pitchFamily="34" charset="0"/>
                  <a:ea typeface="Canva Sans Italics"/>
                  <a:cs typeface="Segoe UI" panose="020B0502040204020203" pitchFamily="34" charset="0"/>
                  <a:sym typeface="Canva Sans Italics"/>
                </a:rPr>
                <a:t>ĐẾ CHƯỚNG NGẠI VẬT</a:t>
              </a:r>
            </a:p>
          </p:txBody>
        </p:sp>
      </p:grpSp>
      <p:grpSp>
        <p:nvGrpSpPr>
          <p:cNvPr id="14" name="Group 14"/>
          <p:cNvGrpSpPr/>
          <p:nvPr/>
        </p:nvGrpSpPr>
        <p:grpSpPr>
          <a:xfrm>
            <a:off x="12665869" y="2186759"/>
            <a:ext cx="4976452" cy="708299"/>
            <a:chOff x="0" y="0"/>
            <a:chExt cx="1178269" cy="167703"/>
          </a:xfrm>
        </p:grpSpPr>
        <p:sp>
          <p:nvSpPr>
            <p:cNvPr id="15" name="Freeform 15"/>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0F3566"/>
            </a:solidFill>
          </p:spPr>
        </p:sp>
        <p:sp>
          <p:nvSpPr>
            <p:cNvPr id="16" name="TextBox 16"/>
            <p:cNvSpPr txBox="1"/>
            <p:nvPr/>
          </p:nvSpPr>
          <p:spPr>
            <a:xfrm>
              <a:off x="0" y="-47625"/>
              <a:ext cx="1178269" cy="215328"/>
            </a:xfrm>
            <a:prstGeom prst="rect">
              <a:avLst/>
            </a:prstGeom>
          </p:spPr>
          <p:txBody>
            <a:bodyPr lIns="50800" tIns="50800" rIns="50800" bIns="50800" rtlCol="0" anchor="ctr"/>
            <a:lstStyle/>
            <a:p>
              <a:pPr marL="0" lvl="0" indent="0" algn="ctr">
                <a:lnSpc>
                  <a:spcPts val="3424"/>
                </a:lnSpc>
                <a:spcBef>
                  <a:spcPct val="0"/>
                </a:spcBef>
              </a:pPr>
              <a:r>
                <a:rPr lang="en-US" sz="2481" i="1" spc="24">
                  <a:solidFill>
                    <a:srgbClr val="FFFFFF"/>
                  </a:solidFill>
                  <a:latin typeface="Segoe UI" panose="020B0502040204020203" pitchFamily="34" charset="0"/>
                  <a:ea typeface="Canva Sans"/>
                  <a:cs typeface="Segoe UI" panose="020B0502040204020203" pitchFamily="34" charset="0"/>
                  <a:sym typeface="Canva Sans"/>
                </a:rPr>
                <a:t>DRONE DJI TELLO</a:t>
              </a:r>
            </a:p>
          </p:txBody>
        </p:sp>
      </p:grpSp>
      <p:sp>
        <p:nvSpPr>
          <p:cNvPr id="17" name="Freeform 17"/>
          <p:cNvSpPr/>
          <p:nvPr/>
        </p:nvSpPr>
        <p:spPr>
          <a:xfrm>
            <a:off x="6652356" y="2895058"/>
            <a:ext cx="4955577" cy="4058790"/>
          </a:xfrm>
          <a:custGeom>
            <a:avLst/>
            <a:gdLst/>
            <a:ahLst/>
            <a:cxnLst/>
            <a:rect l="l" t="t" r="r" b="b"/>
            <a:pathLst>
              <a:path w="4955577" h="4058790">
                <a:moveTo>
                  <a:pt x="0" y="0"/>
                </a:moveTo>
                <a:lnTo>
                  <a:pt x="4955577" y="0"/>
                </a:lnTo>
                <a:lnTo>
                  <a:pt x="4955577" y="4058789"/>
                </a:lnTo>
                <a:lnTo>
                  <a:pt x="0" y="4058789"/>
                </a:lnTo>
                <a:lnTo>
                  <a:pt x="0" y="0"/>
                </a:lnTo>
                <a:close/>
              </a:path>
            </a:pathLst>
          </a:custGeom>
          <a:blipFill>
            <a:blip r:embed="rId5"/>
            <a:stretch>
              <a:fillRect l="-12188" t="-108673" r="-17493" b="-1854"/>
            </a:stretch>
          </a:blipFill>
        </p:spPr>
      </p:sp>
      <p:grpSp>
        <p:nvGrpSpPr>
          <p:cNvPr id="18" name="Group 18"/>
          <p:cNvGrpSpPr/>
          <p:nvPr/>
        </p:nvGrpSpPr>
        <p:grpSpPr>
          <a:xfrm>
            <a:off x="578840" y="7147312"/>
            <a:ext cx="5008377" cy="2555471"/>
            <a:chOff x="0" y="0"/>
            <a:chExt cx="1185828" cy="605056"/>
          </a:xfrm>
        </p:grpSpPr>
        <p:sp>
          <p:nvSpPr>
            <p:cNvPr id="19" name="Freeform 19"/>
            <p:cNvSpPr/>
            <p:nvPr/>
          </p:nvSpPr>
          <p:spPr>
            <a:xfrm>
              <a:off x="0" y="0"/>
              <a:ext cx="1185828" cy="605056"/>
            </a:xfrm>
            <a:custGeom>
              <a:avLst/>
              <a:gdLst/>
              <a:ahLst/>
              <a:cxnLst/>
              <a:rect l="l" t="t" r="r" b="b"/>
              <a:pathLst>
                <a:path w="1185828" h="605056">
                  <a:moveTo>
                    <a:pt x="0" y="0"/>
                  </a:moveTo>
                  <a:lnTo>
                    <a:pt x="1185828" y="0"/>
                  </a:lnTo>
                  <a:lnTo>
                    <a:pt x="1185828" y="605056"/>
                  </a:lnTo>
                  <a:lnTo>
                    <a:pt x="0" y="605056"/>
                  </a:lnTo>
                  <a:close/>
                </a:path>
              </a:pathLst>
            </a:custGeom>
            <a:solidFill>
              <a:srgbClr val="0F3566"/>
            </a:solidFill>
          </p:spPr>
        </p:sp>
        <p:sp>
          <p:nvSpPr>
            <p:cNvPr id="20" name="TextBox 20"/>
            <p:cNvSpPr txBox="1"/>
            <p:nvPr/>
          </p:nvSpPr>
          <p:spPr>
            <a:xfrm>
              <a:off x="0" y="-19050"/>
              <a:ext cx="1185828" cy="624106"/>
            </a:xfrm>
            <a:prstGeom prst="rect">
              <a:avLst/>
            </a:prstGeom>
          </p:spPr>
          <p:txBody>
            <a:bodyPr lIns="114300" tIns="114300" rIns="114300" bIns="114300" rtlCol="0" anchor="ctr"/>
            <a:lstStyle/>
            <a:p>
              <a:pPr marL="0" lvl="0" indent="0" algn="just">
                <a:lnSpc>
                  <a:spcPts val="2070"/>
                </a:lnSpc>
                <a:spcBef>
                  <a:spcPct val="0"/>
                </a:spcBef>
              </a:pPr>
              <a:endParaRPr/>
            </a:p>
          </p:txBody>
        </p:sp>
      </p:grpSp>
      <p:grpSp>
        <p:nvGrpSpPr>
          <p:cNvPr id="21" name="Group 21"/>
          <p:cNvGrpSpPr/>
          <p:nvPr/>
        </p:nvGrpSpPr>
        <p:grpSpPr>
          <a:xfrm>
            <a:off x="6631482" y="7147312"/>
            <a:ext cx="5008377" cy="2555471"/>
            <a:chOff x="0" y="0"/>
            <a:chExt cx="1185828" cy="605056"/>
          </a:xfrm>
        </p:grpSpPr>
        <p:sp>
          <p:nvSpPr>
            <p:cNvPr id="22" name="Freeform 22"/>
            <p:cNvSpPr/>
            <p:nvPr/>
          </p:nvSpPr>
          <p:spPr>
            <a:xfrm>
              <a:off x="0" y="0"/>
              <a:ext cx="1185828" cy="605056"/>
            </a:xfrm>
            <a:custGeom>
              <a:avLst/>
              <a:gdLst/>
              <a:ahLst/>
              <a:cxnLst/>
              <a:rect l="l" t="t" r="r" b="b"/>
              <a:pathLst>
                <a:path w="1185828" h="605056">
                  <a:moveTo>
                    <a:pt x="0" y="0"/>
                  </a:moveTo>
                  <a:lnTo>
                    <a:pt x="1185828" y="0"/>
                  </a:lnTo>
                  <a:lnTo>
                    <a:pt x="1185828" y="605056"/>
                  </a:lnTo>
                  <a:lnTo>
                    <a:pt x="0" y="605056"/>
                  </a:lnTo>
                  <a:close/>
                </a:path>
              </a:pathLst>
            </a:custGeom>
            <a:solidFill>
              <a:srgbClr val="0F3566"/>
            </a:solidFill>
          </p:spPr>
        </p:sp>
        <p:sp>
          <p:nvSpPr>
            <p:cNvPr id="23" name="TextBox 23"/>
            <p:cNvSpPr txBox="1"/>
            <p:nvPr/>
          </p:nvSpPr>
          <p:spPr>
            <a:xfrm>
              <a:off x="0" y="-19050"/>
              <a:ext cx="1185828" cy="624106"/>
            </a:xfrm>
            <a:prstGeom prst="rect">
              <a:avLst/>
            </a:prstGeom>
          </p:spPr>
          <p:txBody>
            <a:bodyPr lIns="114300" tIns="114300" rIns="114300" bIns="114300" rtlCol="0" anchor="ctr"/>
            <a:lstStyle/>
            <a:p>
              <a:pPr marL="0" lvl="0" indent="0" algn="just">
                <a:lnSpc>
                  <a:spcPts val="2070"/>
                </a:lnSpc>
                <a:spcBef>
                  <a:spcPct val="0"/>
                </a:spcBef>
              </a:pPr>
              <a:endParaRPr/>
            </a:p>
          </p:txBody>
        </p:sp>
      </p:grpSp>
      <p:grpSp>
        <p:nvGrpSpPr>
          <p:cNvPr id="24" name="Group 24"/>
          <p:cNvGrpSpPr/>
          <p:nvPr/>
        </p:nvGrpSpPr>
        <p:grpSpPr>
          <a:xfrm>
            <a:off x="12716183" y="7148354"/>
            <a:ext cx="4926138" cy="2554430"/>
            <a:chOff x="0" y="0"/>
            <a:chExt cx="1166356" cy="604809"/>
          </a:xfrm>
        </p:grpSpPr>
        <p:sp>
          <p:nvSpPr>
            <p:cNvPr id="25" name="Freeform 25"/>
            <p:cNvSpPr/>
            <p:nvPr/>
          </p:nvSpPr>
          <p:spPr>
            <a:xfrm>
              <a:off x="0" y="0"/>
              <a:ext cx="1166356" cy="604809"/>
            </a:xfrm>
            <a:custGeom>
              <a:avLst/>
              <a:gdLst/>
              <a:ahLst/>
              <a:cxnLst/>
              <a:rect l="l" t="t" r="r" b="b"/>
              <a:pathLst>
                <a:path w="1166356" h="604809">
                  <a:moveTo>
                    <a:pt x="0" y="0"/>
                  </a:moveTo>
                  <a:lnTo>
                    <a:pt x="1166356" y="0"/>
                  </a:lnTo>
                  <a:lnTo>
                    <a:pt x="1166356" y="604809"/>
                  </a:lnTo>
                  <a:lnTo>
                    <a:pt x="0" y="604809"/>
                  </a:lnTo>
                  <a:close/>
                </a:path>
              </a:pathLst>
            </a:custGeom>
            <a:solidFill>
              <a:srgbClr val="0F3566"/>
            </a:solidFill>
          </p:spPr>
        </p:sp>
        <p:sp>
          <p:nvSpPr>
            <p:cNvPr id="26" name="TextBox 26"/>
            <p:cNvSpPr txBox="1"/>
            <p:nvPr/>
          </p:nvSpPr>
          <p:spPr>
            <a:xfrm>
              <a:off x="0" y="-19050"/>
              <a:ext cx="1166356" cy="623859"/>
            </a:xfrm>
            <a:prstGeom prst="rect">
              <a:avLst/>
            </a:prstGeom>
          </p:spPr>
          <p:txBody>
            <a:bodyPr lIns="114300" tIns="114300" rIns="114300" bIns="114300" rtlCol="0" anchor="ctr"/>
            <a:lstStyle/>
            <a:p>
              <a:pPr marL="0" lvl="0" indent="0" algn="just">
                <a:lnSpc>
                  <a:spcPts val="2070"/>
                </a:lnSpc>
                <a:spcBef>
                  <a:spcPct val="0"/>
                </a:spcBef>
              </a:pPr>
              <a:endParaRPr/>
            </a:p>
          </p:txBody>
        </p:sp>
      </p:grpSp>
      <p:sp>
        <p:nvSpPr>
          <p:cNvPr id="27" name="Freeform 27"/>
          <p:cNvSpPr/>
          <p:nvPr/>
        </p:nvSpPr>
        <p:spPr>
          <a:xfrm>
            <a:off x="12665869" y="2895058"/>
            <a:ext cx="4976452" cy="4058790"/>
          </a:xfrm>
          <a:custGeom>
            <a:avLst/>
            <a:gdLst/>
            <a:ahLst/>
            <a:cxnLst/>
            <a:rect l="l" t="t" r="r" b="b"/>
            <a:pathLst>
              <a:path w="4976452" h="4058790">
                <a:moveTo>
                  <a:pt x="0" y="0"/>
                </a:moveTo>
                <a:lnTo>
                  <a:pt x="4976452" y="0"/>
                </a:lnTo>
                <a:lnTo>
                  <a:pt x="4976452" y="4058789"/>
                </a:lnTo>
                <a:lnTo>
                  <a:pt x="0" y="4058789"/>
                </a:lnTo>
                <a:lnTo>
                  <a:pt x="0" y="0"/>
                </a:lnTo>
                <a:close/>
              </a:path>
            </a:pathLst>
          </a:custGeom>
          <a:blipFill>
            <a:blip r:embed="rId6"/>
            <a:stretch>
              <a:fillRect t="-22542" b="-40936"/>
            </a:stretch>
          </a:blipFill>
        </p:spPr>
      </p:sp>
      <p:sp>
        <p:nvSpPr>
          <p:cNvPr id="28" name="Freeform 28"/>
          <p:cNvSpPr/>
          <p:nvPr/>
        </p:nvSpPr>
        <p:spPr>
          <a:xfrm>
            <a:off x="578044" y="2895058"/>
            <a:ext cx="4976452" cy="4253296"/>
          </a:xfrm>
          <a:custGeom>
            <a:avLst/>
            <a:gdLst/>
            <a:ahLst/>
            <a:cxnLst/>
            <a:rect l="l" t="t" r="r" b="b"/>
            <a:pathLst>
              <a:path w="4976452" h="4253296">
                <a:moveTo>
                  <a:pt x="0" y="0"/>
                </a:moveTo>
                <a:lnTo>
                  <a:pt x="4976451" y="0"/>
                </a:lnTo>
                <a:lnTo>
                  <a:pt x="4976451" y="4253296"/>
                </a:lnTo>
                <a:lnTo>
                  <a:pt x="0" y="4253296"/>
                </a:lnTo>
                <a:lnTo>
                  <a:pt x="0" y="0"/>
                </a:lnTo>
                <a:close/>
              </a:path>
            </a:pathLst>
          </a:custGeom>
          <a:blipFill>
            <a:blip r:embed="rId7"/>
            <a:stretch>
              <a:fillRect l="-857" r="-857"/>
            </a:stretch>
          </a:blipFill>
        </p:spPr>
      </p:sp>
      <p:sp>
        <p:nvSpPr>
          <p:cNvPr id="29" name="TextBox 29"/>
          <p:cNvSpPr txBox="1"/>
          <p:nvPr/>
        </p:nvSpPr>
        <p:spPr>
          <a:xfrm>
            <a:off x="2735567" y="33736"/>
            <a:ext cx="12394982" cy="1324610"/>
          </a:xfrm>
          <a:prstGeom prst="rect">
            <a:avLst/>
          </a:prstGeom>
        </p:spPr>
        <p:txBody>
          <a:bodyPr lIns="0" tIns="0" rIns="0" bIns="0" rtlCol="0" anchor="t">
            <a:spAutoFit/>
          </a:bodyPr>
          <a:lstStyle/>
          <a:p>
            <a:pPr algn="ctr">
              <a:lnSpc>
                <a:spcPts val="10886"/>
              </a:lnSpc>
            </a:pPr>
            <a:r>
              <a:rPr lang="en-US" sz="7888" spc="773" dirty="0">
                <a:solidFill>
                  <a:srgbClr val="FFFFFF"/>
                </a:solidFill>
                <a:latin typeface="Segoe UI Black" panose="020B0A02040204020203" pitchFamily="34" charset="0"/>
                <a:ea typeface="Segoe UI Black" panose="020B0A02040204020203" pitchFamily="34" charset="0"/>
                <a:cs typeface="Canva Sans Bold"/>
                <a:sym typeface="Canva Sans Bold"/>
              </a:rPr>
              <a:t>2.NGUYÊN VẬT LIỆU</a:t>
            </a:r>
          </a:p>
        </p:txBody>
      </p:sp>
      <p:sp>
        <p:nvSpPr>
          <p:cNvPr id="30" name="TextBox 30"/>
          <p:cNvSpPr txBox="1"/>
          <p:nvPr/>
        </p:nvSpPr>
        <p:spPr>
          <a:xfrm>
            <a:off x="994031" y="7439622"/>
            <a:ext cx="4144477" cy="1699824"/>
          </a:xfrm>
          <a:prstGeom prst="rect">
            <a:avLst/>
          </a:prstGeom>
        </p:spPr>
        <p:txBody>
          <a:bodyPr lIns="0" tIns="0" rIns="0" bIns="0" rtlCol="0" anchor="t">
            <a:spAutoFit/>
          </a:bodyPr>
          <a:lstStyle/>
          <a:p>
            <a:pPr algn="just">
              <a:lnSpc>
                <a:spcPts val="2659"/>
              </a:lnSpc>
            </a:pPr>
            <a:r>
              <a:rPr lang="en-US" sz="1899" i="1">
                <a:solidFill>
                  <a:srgbClr val="FFFFFF"/>
                </a:solidFill>
                <a:latin typeface="Segoe UI" panose="020B0502040204020203" pitchFamily="34" charset="0"/>
                <a:ea typeface="Canva Sans Italics"/>
                <a:cs typeface="Segoe UI" panose="020B0502040204020203" pitchFamily="34" charset="0"/>
                <a:sym typeface="Canva Sans Italics"/>
              </a:rPr>
              <a:t>Xây dựng các chướng ngại vật có dạng hình tròn và có khoảng trống ở giữa.</a:t>
            </a:r>
          </a:p>
          <a:p>
            <a:pPr algn="just">
              <a:lnSpc>
                <a:spcPts val="2659"/>
              </a:lnSpc>
            </a:pPr>
            <a:r>
              <a:rPr lang="en-US" sz="1899" i="1">
                <a:solidFill>
                  <a:srgbClr val="FFFFFF"/>
                </a:solidFill>
                <a:latin typeface="Segoe UI" panose="020B0502040204020203" pitchFamily="34" charset="0"/>
                <a:ea typeface="Canva Sans Italics"/>
                <a:cs typeface="Segoe UI" panose="020B0502040204020203" pitchFamily="34" charset="0"/>
                <a:sym typeface="Canva Sans Italics"/>
              </a:rPr>
              <a:t>Xây dựng bộ màu sắc là màu xanh lá cây bằng cách dán giấy màu lên chướng ngại vật đã xây dựng.</a:t>
            </a:r>
          </a:p>
        </p:txBody>
      </p:sp>
      <p:sp>
        <p:nvSpPr>
          <p:cNvPr id="31" name="TextBox 31"/>
          <p:cNvSpPr txBox="1"/>
          <p:nvPr/>
        </p:nvSpPr>
        <p:spPr>
          <a:xfrm>
            <a:off x="6942819" y="8068272"/>
            <a:ext cx="4353776" cy="656590"/>
          </a:xfrm>
          <a:prstGeom prst="rect">
            <a:avLst/>
          </a:prstGeom>
        </p:spPr>
        <p:txBody>
          <a:bodyPr lIns="0" tIns="0" rIns="0" bIns="0" rtlCol="0" anchor="t">
            <a:spAutoFit/>
          </a:bodyPr>
          <a:lstStyle/>
          <a:p>
            <a:pPr algn="just">
              <a:lnSpc>
                <a:spcPts val="2659"/>
              </a:lnSpc>
            </a:pPr>
            <a:r>
              <a:rPr lang="en-US" sz="1899" i="1">
                <a:solidFill>
                  <a:srgbClr val="FFFFFF"/>
                </a:solidFill>
                <a:latin typeface="Segoe UI" panose="020B0502040204020203" pitchFamily="34" charset="0"/>
                <a:ea typeface="Canva Sans Italics"/>
                <a:cs typeface="Segoe UI" panose="020B0502040204020203" pitchFamily="34" charset="0"/>
                <a:sym typeface="Canva Sans Italics"/>
              </a:rPr>
              <a:t>Sử dụng các kệ gỗ để nâng chướng ngại vật lên các độ cao khác nhau.</a:t>
            </a:r>
          </a:p>
        </p:txBody>
      </p:sp>
      <p:sp>
        <p:nvSpPr>
          <p:cNvPr id="32" name="TextBox 32"/>
          <p:cNvSpPr txBox="1"/>
          <p:nvPr/>
        </p:nvSpPr>
        <p:spPr>
          <a:xfrm>
            <a:off x="13064856" y="7272935"/>
            <a:ext cx="4228792" cy="2046073"/>
          </a:xfrm>
          <a:prstGeom prst="rect">
            <a:avLst/>
          </a:prstGeom>
        </p:spPr>
        <p:txBody>
          <a:bodyPr lIns="0" tIns="0" rIns="0" bIns="0" rtlCol="0" anchor="t">
            <a:spAutoFit/>
          </a:bodyPr>
          <a:lstStyle/>
          <a:p>
            <a:pPr algn="just">
              <a:lnSpc>
                <a:spcPts val="2659"/>
              </a:lnSpc>
            </a:pPr>
            <a:r>
              <a:rPr lang="en-US" sz="1899" i="1">
                <a:solidFill>
                  <a:srgbClr val="FFFFFF"/>
                </a:solidFill>
                <a:latin typeface="Segoe UI" panose="020B0502040204020203" pitchFamily="34" charset="0"/>
                <a:ea typeface="Canva Sans Italics"/>
                <a:cs typeface="Segoe UI" panose="020B0502040204020203" pitchFamily="34" charset="0"/>
                <a:sym typeface="Canva Sans Italics"/>
              </a:rPr>
              <a:t>DJI Tello là một trong những mẫu drone nhỏ gọn và phổ biến nhất hiện nay. Tello có kích thước nhỏ gọn nên rất thuận tiện để mang theo bất cứ đâu để thực hiện các nhiệm vụ như chụp ảnh, quay phim hoặc khảo sát.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78044" y="2510609"/>
            <a:ext cx="4976452" cy="708299"/>
            <a:chOff x="0" y="0"/>
            <a:chExt cx="1178269" cy="167703"/>
          </a:xfrm>
        </p:grpSpPr>
        <p:sp>
          <p:nvSpPr>
            <p:cNvPr id="4" name="Freeform 4"/>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0F3566"/>
            </a:solidFill>
          </p:spPr>
        </p:sp>
        <p:sp>
          <p:nvSpPr>
            <p:cNvPr id="5" name="TextBox 5"/>
            <p:cNvSpPr txBox="1"/>
            <p:nvPr/>
          </p:nvSpPr>
          <p:spPr>
            <a:xfrm>
              <a:off x="0" y="-47625"/>
              <a:ext cx="1178269" cy="215328"/>
            </a:xfrm>
            <a:prstGeom prst="rect">
              <a:avLst/>
            </a:prstGeom>
          </p:spPr>
          <p:txBody>
            <a:bodyPr lIns="50800" tIns="50800" rIns="50800" bIns="50800" rtlCol="0" anchor="ctr"/>
            <a:lstStyle/>
            <a:p>
              <a:pPr marL="0" lvl="0" indent="0" algn="ctr">
                <a:lnSpc>
                  <a:spcPts val="3424"/>
                </a:lnSpc>
                <a:spcBef>
                  <a:spcPct val="0"/>
                </a:spcBef>
              </a:pPr>
              <a:r>
                <a:rPr lang="en-US" sz="2481" i="1" spc="24" dirty="0">
                  <a:solidFill>
                    <a:srgbClr val="FFFFFF"/>
                  </a:solidFill>
                  <a:latin typeface="Segoe UI" panose="020B0502040204020203" pitchFamily="34" charset="0"/>
                  <a:ea typeface="Canva Sans Italics"/>
                  <a:cs typeface="Segoe UI" panose="020B0502040204020203" pitchFamily="34" charset="0"/>
                  <a:sym typeface="Canva Sans Italics"/>
                </a:rPr>
                <a:t>MACHINE LEARNING</a:t>
              </a:r>
            </a:p>
          </p:txBody>
        </p:sp>
      </p:grpSp>
      <p:grpSp>
        <p:nvGrpSpPr>
          <p:cNvPr id="6" name="Group 6"/>
          <p:cNvGrpSpPr/>
          <p:nvPr/>
        </p:nvGrpSpPr>
        <p:grpSpPr>
          <a:xfrm>
            <a:off x="6624646" y="2369382"/>
            <a:ext cx="4990124" cy="990753"/>
            <a:chOff x="0" y="0"/>
            <a:chExt cx="1181506" cy="234580"/>
          </a:xfrm>
        </p:grpSpPr>
        <p:sp>
          <p:nvSpPr>
            <p:cNvPr id="7" name="Freeform 7"/>
            <p:cNvSpPr/>
            <p:nvPr/>
          </p:nvSpPr>
          <p:spPr>
            <a:xfrm>
              <a:off x="0" y="0"/>
              <a:ext cx="1181506" cy="234580"/>
            </a:xfrm>
            <a:custGeom>
              <a:avLst/>
              <a:gdLst/>
              <a:ahLst/>
              <a:cxnLst/>
              <a:rect l="l" t="t" r="r" b="b"/>
              <a:pathLst>
                <a:path w="1181506" h="234580">
                  <a:moveTo>
                    <a:pt x="0" y="0"/>
                  </a:moveTo>
                  <a:lnTo>
                    <a:pt x="1181506" y="0"/>
                  </a:lnTo>
                  <a:lnTo>
                    <a:pt x="1181506" y="234580"/>
                  </a:lnTo>
                  <a:lnTo>
                    <a:pt x="0" y="234580"/>
                  </a:lnTo>
                  <a:close/>
                </a:path>
              </a:pathLst>
            </a:custGeom>
            <a:solidFill>
              <a:srgbClr val="0F3566"/>
            </a:solidFill>
          </p:spPr>
        </p:sp>
        <p:sp>
          <p:nvSpPr>
            <p:cNvPr id="8" name="TextBox 8"/>
            <p:cNvSpPr txBox="1"/>
            <p:nvPr/>
          </p:nvSpPr>
          <p:spPr>
            <a:xfrm>
              <a:off x="0" y="-47625"/>
              <a:ext cx="1181506" cy="282205"/>
            </a:xfrm>
            <a:prstGeom prst="rect">
              <a:avLst/>
            </a:prstGeom>
          </p:spPr>
          <p:txBody>
            <a:bodyPr lIns="50800" tIns="50800" rIns="50800" bIns="50800" rtlCol="0" anchor="ctr"/>
            <a:lstStyle/>
            <a:p>
              <a:pPr marL="0" lvl="0" indent="0" algn="ctr">
                <a:lnSpc>
                  <a:spcPts val="3424"/>
                </a:lnSpc>
                <a:spcBef>
                  <a:spcPct val="0"/>
                </a:spcBef>
              </a:pPr>
              <a:r>
                <a:rPr lang="en-US" sz="2481" i="1" spc="24">
                  <a:solidFill>
                    <a:srgbClr val="FFFFFF"/>
                  </a:solidFill>
                  <a:latin typeface="Segoe UI" panose="020B0502040204020203" pitchFamily="34" charset="0"/>
                  <a:ea typeface="Canva Sans Italics"/>
                  <a:cs typeface="Segoe UI" panose="020B0502040204020203" pitchFamily="34" charset="0"/>
                  <a:sym typeface="Canva Sans Italics"/>
                </a:rPr>
                <a:t>THƯ VIỆN TENSORFLOW  &amp; PYTORCH</a:t>
              </a:r>
            </a:p>
          </p:txBody>
        </p:sp>
      </p:grpSp>
      <p:grpSp>
        <p:nvGrpSpPr>
          <p:cNvPr id="9" name="Group 9"/>
          <p:cNvGrpSpPr/>
          <p:nvPr/>
        </p:nvGrpSpPr>
        <p:grpSpPr>
          <a:xfrm>
            <a:off x="12634741" y="2510609"/>
            <a:ext cx="4976452" cy="708299"/>
            <a:chOff x="0" y="0"/>
            <a:chExt cx="1178269" cy="167703"/>
          </a:xfrm>
        </p:grpSpPr>
        <p:sp>
          <p:nvSpPr>
            <p:cNvPr id="10" name="Freeform 10"/>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0F3566"/>
            </a:solidFill>
          </p:spPr>
        </p:sp>
        <p:sp>
          <p:nvSpPr>
            <p:cNvPr id="11" name="TextBox 11"/>
            <p:cNvSpPr txBox="1"/>
            <p:nvPr/>
          </p:nvSpPr>
          <p:spPr>
            <a:xfrm>
              <a:off x="0" y="-47625"/>
              <a:ext cx="1178269" cy="215328"/>
            </a:xfrm>
            <a:prstGeom prst="rect">
              <a:avLst/>
            </a:prstGeom>
          </p:spPr>
          <p:txBody>
            <a:bodyPr lIns="50800" tIns="50800" rIns="50800" bIns="50800" rtlCol="0" anchor="ctr"/>
            <a:lstStyle/>
            <a:p>
              <a:pPr marL="0" lvl="0" indent="0" algn="ctr">
                <a:lnSpc>
                  <a:spcPts val="3424"/>
                </a:lnSpc>
                <a:spcBef>
                  <a:spcPct val="0"/>
                </a:spcBef>
              </a:pPr>
              <a:r>
                <a:rPr lang="en-US" sz="2481" i="1" spc="24">
                  <a:solidFill>
                    <a:srgbClr val="FFFFFF"/>
                  </a:solidFill>
                  <a:latin typeface="Segoe UI" panose="020B0502040204020203" pitchFamily="34" charset="0"/>
                  <a:ea typeface="Canva Sans Italics"/>
                  <a:cs typeface="Segoe UI" panose="020B0502040204020203" pitchFamily="34" charset="0"/>
                  <a:sym typeface="Canva Sans Italics"/>
                </a:rPr>
                <a:t>NGÔN NGỮ PYTHON</a:t>
              </a:r>
            </a:p>
          </p:txBody>
        </p:sp>
      </p:grpSp>
      <p:grpSp>
        <p:nvGrpSpPr>
          <p:cNvPr id="12" name="Group 12"/>
          <p:cNvGrpSpPr/>
          <p:nvPr/>
        </p:nvGrpSpPr>
        <p:grpSpPr>
          <a:xfrm>
            <a:off x="-487648" y="-191295"/>
            <a:ext cx="19263295" cy="1823213"/>
            <a:chOff x="0" y="0"/>
            <a:chExt cx="5073460" cy="480188"/>
          </a:xfrm>
        </p:grpSpPr>
        <p:sp>
          <p:nvSpPr>
            <p:cNvPr id="13" name="Freeform 13"/>
            <p:cNvSpPr/>
            <p:nvPr/>
          </p:nvSpPr>
          <p:spPr>
            <a:xfrm>
              <a:off x="0" y="0"/>
              <a:ext cx="5073460" cy="480188"/>
            </a:xfrm>
            <a:custGeom>
              <a:avLst/>
              <a:gdLst/>
              <a:ahLst/>
              <a:cxnLst/>
              <a:rect l="l" t="t" r="r" b="b"/>
              <a:pathLst>
                <a:path w="5073460" h="480188">
                  <a:moveTo>
                    <a:pt x="0" y="0"/>
                  </a:moveTo>
                  <a:lnTo>
                    <a:pt x="5073460" y="0"/>
                  </a:lnTo>
                  <a:lnTo>
                    <a:pt x="5073460" y="480188"/>
                  </a:lnTo>
                  <a:lnTo>
                    <a:pt x="0" y="480188"/>
                  </a:lnTo>
                  <a:close/>
                </a:path>
              </a:pathLst>
            </a:custGeom>
            <a:solidFill>
              <a:srgbClr val="0F3566"/>
            </a:solidFill>
          </p:spPr>
        </p:sp>
        <p:sp>
          <p:nvSpPr>
            <p:cNvPr id="14" name="TextBox 14"/>
            <p:cNvSpPr txBox="1"/>
            <p:nvPr/>
          </p:nvSpPr>
          <p:spPr>
            <a:xfrm>
              <a:off x="0" y="-19050"/>
              <a:ext cx="5073460" cy="499238"/>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3257102" y="1028700"/>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7642321" y="-610483"/>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7" name="Group 17"/>
          <p:cNvGrpSpPr/>
          <p:nvPr/>
        </p:nvGrpSpPr>
        <p:grpSpPr>
          <a:xfrm>
            <a:off x="6606392" y="7471162"/>
            <a:ext cx="5008377" cy="1787138"/>
            <a:chOff x="0" y="0"/>
            <a:chExt cx="1185828" cy="423139"/>
          </a:xfrm>
        </p:grpSpPr>
        <p:sp>
          <p:nvSpPr>
            <p:cNvPr id="18" name="Freeform 18"/>
            <p:cNvSpPr/>
            <p:nvPr/>
          </p:nvSpPr>
          <p:spPr>
            <a:xfrm>
              <a:off x="0" y="0"/>
              <a:ext cx="1185828" cy="423139"/>
            </a:xfrm>
            <a:custGeom>
              <a:avLst/>
              <a:gdLst/>
              <a:ahLst/>
              <a:cxnLst/>
              <a:rect l="l" t="t" r="r" b="b"/>
              <a:pathLst>
                <a:path w="1185828" h="423139">
                  <a:moveTo>
                    <a:pt x="0" y="0"/>
                  </a:moveTo>
                  <a:lnTo>
                    <a:pt x="1185828" y="0"/>
                  </a:lnTo>
                  <a:lnTo>
                    <a:pt x="1185828" y="423139"/>
                  </a:lnTo>
                  <a:lnTo>
                    <a:pt x="0" y="423139"/>
                  </a:lnTo>
                  <a:close/>
                </a:path>
              </a:pathLst>
            </a:custGeom>
            <a:solidFill>
              <a:srgbClr val="0F3566"/>
            </a:solidFill>
          </p:spPr>
        </p:sp>
        <p:sp>
          <p:nvSpPr>
            <p:cNvPr id="19" name="TextBox 19"/>
            <p:cNvSpPr txBox="1"/>
            <p:nvPr/>
          </p:nvSpPr>
          <p:spPr>
            <a:xfrm>
              <a:off x="0" y="-19050"/>
              <a:ext cx="1185828" cy="442189"/>
            </a:xfrm>
            <a:prstGeom prst="rect">
              <a:avLst/>
            </a:prstGeom>
          </p:spPr>
          <p:txBody>
            <a:bodyPr lIns="114300" tIns="114300" rIns="114300" bIns="114300" rtlCol="0" anchor="ctr"/>
            <a:lstStyle/>
            <a:p>
              <a:pPr algn="just">
                <a:lnSpc>
                  <a:spcPts val="2070"/>
                </a:lnSpc>
              </a:pPr>
              <a:endParaRPr/>
            </a:p>
            <a:p>
              <a:pPr marL="0" lvl="0" indent="0" algn="just">
                <a:lnSpc>
                  <a:spcPts val="2070"/>
                </a:lnSpc>
                <a:spcBef>
                  <a:spcPct val="0"/>
                </a:spcBef>
              </a:pPr>
              <a:endParaRPr/>
            </a:p>
          </p:txBody>
        </p:sp>
      </p:grpSp>
      <p:grpSp>
        <p:nvGrpSpPr>
          <p:cNvPr id="20" name="Group 20"/>
          <p:cNvGrpSpPr/>
          <p:nvPr/>
        </p:nvGrpSpPr>
        <p:grpSpPr>
          <a:xfrm>
            <a:off x="12633944" y="7471162"/>
            <a:ext cx="5008377" cy="1787138"/>
            <a:chOff x="0" y="0"/>
            <a:chExt cx="1185828" cy="423139"/>
          </a:xfrm>
        </p:grpSpPr>
        <p:sp>
          <p:nvSpPr>
            <p:cNvPr id="21" name="Freeform 21"/>
            <p:cNvSpPr/>
            <p:nvPr/>
          </p:nvSpPr>
          <p:spPr>
            <a:xfrm>
              <a:off x="0" y="0"/>
              <a:ext cx="1185828" cy="423139"/>
            </a:xfrm>
            <a:custGeom>
              <a:avLst/>
              <a:gdLst/>
              <a:ahLst/>
              <a:cxnLst/>
              <a:rect l="l" t="t" r="r" b="b"/>
              <a:pathLst>
                <a:path w="1185828" h="423139">
                  <a:moveTo>
                    <a:pt x="0" y="0"/>
                  </a:moveTo>
                  <a:lnTo>
                    <a:pt x="1185828" y="0"/>
                  </a:lnTo>
                  <a:lnTo>
                    <a:pt x="1185828" y="423139"/>
                  </a:lnTo>
                  <a:lnTo>
                    <a:pt x="0" y="423139"/>
                  </a:lnTo>
                  <a:close/>
                </a:path>
              </a:pathLst>
            </a:custGeom>
            <a:solidFill>
              <a:srgbClr val="0F3566"/>
            </a:solidFill>
          </p:spPr>
        </p:sp>
        <p:sp>
          <p:nvSpPr>
            <p:cNvPr id="22" name="TextBox 22"/>
            <p:cNvSpPr txBox="1"/>
            <p:nvPr/>
          </p:nvSpPr>
          <p:spPr>
            <a:xfrm>
              <a:off x="0" y="-19050"/>
              <a:ext cx="1185828" cy="442189"/>
            </a:xfrm>
            <a:prstGeom prst="rect">
              <a:avLst/>
            </a:prstGeom>
          </p:spPr>
          <p:txBody>
            <a:bodyPr lIns="114300" tIns="114300" rIns="114300" bIns="114300" rtlCol="0" anchor="ctr"/>
            <a:lstStyle/>
            <a:p>
              <a:pPr marL="0" lvl="0" indent="0" algn="just">
                <a:lnSpc>
                  <a:spcPts val="2070"/>
                </a:lnSpc>
                <a:spcBef>
                  <a:spcPct val="0"/>
                </a:spcBef>
              </a:pPr>
              <a:endParaRPr/>
            </a:p>
          </p:txBody>
        </p:sp>
      </p:grpSp>
      <p:sp>
        <p:nvSpPr>
          <p:cNvPr id="23" name="Freeform 23"/>
          <p:cNvSpPr/>
          <p:nvPr/>
        </p:nvSpPr>
        <p:spPr>
          <a:xfrm>
            <a:off x="578044" y="3218908"/>
            <a:ext cx="4976452" cy="4058790"/>
          </a:xfrm>
          <a:custGeom>
            <a:avLst/>
            <a:gdLst/>
            <a:ahLst/>
            <a:cxnLst/>
            <a:rect l="l" t="t" r="r" b="b"/>
            <a:pathLst>
              <a:path w="4976452" h="4058790">
                <a:moveTo>
                  <a:pt x="0" y="0"/>
                </a:moveTo>
                <a:lnTo>
                  <a:pt x="4976451" y="0"/>
                </a:lnTo>
                <a:lnTo>
                  <a:pt x="4976451" y="4058789"/>
                </a:lnTo>
                <a:lnTo>
                  <a:pt x="0" y="4058789"/>
                </a:lnTo>
                <a:lnTo>
                  <a:pt x="0" y="0"/>
                </a:lnTo>
                <a:close/>
              </a:path>
            </a:pathLst>
          </a:custGeom>
          <a:blipFill>
            <a:blip r:embed="rId5"/>
            <a:stretch>
              <a:fillRect l="-11598" r="-6797"/>
            </a:stretch>
          </a:blipFill>
        </p:spPr>
      </p:sp>
      <p:sp>
        <p:nvSpPr>
          <p:cNvPr id="24" name="Freeform 24"/>
          <p:cNvSpPr/>
          <p:nvPr/>
        </p:nvSpPr>
        <p:spPr>
          <a:xfrm>
            <a:off x="12649907" y="3218908"/>
            <a:ext cx="4961285" cy="4058790"/>
          </a:xfrm>
          <a:custGeom>
            <a:avLst/>
            <a:gdLst/>
            <a:ahLst/>
            <a:cxnLst/>
            <a:rect l="l" t="t" r="r" b="b"/>
            <a:pathLst>
              <a:path w="4961285" h="4058790">
                <a:moveTo>
                  <a:pt x="0" y="0"/>
                </a:moveTo>
                <a:lnTo>
                  <a:pt x="4961285" y="0"/>
                </a:lnTo>
                <a:lnTo>
                  <a:pt x="4961285" y="4058789"/>
                </a:lnTo>
                <a:lnTo>
                  <a:pt x="0" y="4058789"/>
                </a:lnTo>
                <a:lnTo>
                  <a:pt x="0" y="0"/>
                </a:lnTo>
                <a:close/>
              </a:path>
            </a:pathLst>
          </a:custGeom>
          <a:blipFill>
            <a:blip r:embed="rId6"/>
            <a:stretch>
              <a:fillRect l="-19473" r="-25965"/>
            </a:stretch>
          </a:blipFill>
        </p:spPr>
      </p:sp>
      <p:grpSp>
        <p:nvGrpSpPr>
          <p:cNvPr id="25" name="Group 25"/>
          <p:cNvGrpSpPr/>
          <p:nvPr/>
        </p:nvGrpSpPr>
        <p:grpSpPr>
          <a:xfrm>
            <a:off x="578840" y="7471162"/>
            <a:ext cx="5008377" cy="1787138"/>
            <a:chOff x="0" y="0"/>
            <a:chExt cx="1185828" cy="423139"/>
          </a:xfrm>
        </p:grpSpPr>
        <p:sp>
          <p:nvSpPr>
            <p:cNvPr id="26" name="Freeform 26"/>
            <p:cNvSpPr/>
            <p:nvPr/>
          </p:nvSpPr>
          <p:spPr>
            <a:xfrm>
              <a:off x="0" y="0"/>
              <a:ext cx="1185828" cy="423139"/>
            </a:xfrm>
            <a:custGeom>
              <a:avLst/>
              <a:gdLst/>
              <a:ahLst/>
              <a:cxnLst/>
              <a:rect l="l" t="t" r="r" b="b"/>
              <a:pathLst>
                <a:path w="1185828" h="423139">
                  <a:moveTo>
                    <a:pt x="0" y="0"/>
                  </a:moveTo>
                  <a:lnTo>
                    <a:pt x="1185828" y="0"/>
                  </a:lnTo>
                  <a:lnTo>
                    <a:pt x="1185828" y="423139"/>
                  </a:lnTo>
                  <a:lnTo>
                    <a:pt x="0" y="423139"/>
                  </a:lnTo>
                  <a:close/>
                </a:path>
              </a:pathLst>
            </a:custGeom>
            <a:solidFill>
              <a:srgbClr val="0F3566"/>
            </a:solidFill>
          </p:spPr>
        </p:sp>
        <p:sp>
          <p:nvSpPr>
            <p:cNvPr id="27" name="TextBox 27"/>
            <p:cNvSpPr txBox="1"/>
            <p:nvPr/>
          </p:nvSpPr>
          <p:spPr>
            <a:xfrm>
              <a:off x="0" y="-19050"/>
              <a:ext cx="1185828" cy="442189"/>
            </a:xfrm>
            <a:prstGeom prst="rect">
              <a:avLst/>
            </a:prstGeom>
          </p:spPr>
          <p:txBody>
            <a:bodyPr lIns="114300" tIns="114300" rIns="114300" bIns="114300" rtlCol="0" anchor="ctr"/>
            <a:lstStyle/>
            <a:p>
              <a:pPr marL="0" lvl="0" indent="0" algn="just">
                <a:lnSpc>
                  <a:spcPts val="2070"/>
                </a:lnSpc>
                <a:spcBef>
                  <a:spcPct val="0"/>
                </a:spcBef>
              </a:pPr>
              <a:endParaRPr/>
            </a:p>
          </p:txBody>
        </p:sp>
      </p:grpSp>
      <p:sp>
        <p:nvSpPr>
          <p:cNvPr id="28" name="Freeform 28"/>
          <p:cNvSpPr/>
          <p:nvPr/>
        </p:nvSpPr>
        <p:spPr>
          <a:xfrm>
            <a:off x="7399593" y="3571867"/>
            <a:ext cx="3440229" cy="2198521"/>
          </a:xfrm>
          <a:custGeom>
            <a:avLst/>
            <a:gdLst/>
            <a:ahLst/>
            <a:cxnLst/>
            <a:rect l="l" t="t" r="r" b="b"/>
            <a:pathLst>
              <a:path w="3440229" h="2198521">
                <a:moveTo>
                  <a:pt x="0" y="0"/>
                </a:moveTo>
                <a:lnTo>
                  <a:pt x="3440229" y="0"/>
                </a:lnTo>
                <a:lnTo>
                  <a:pt x="3440229" y="2198521"/>
                </a:lnTo>
                <a:lnTo>
                  <a:pt x="0" y="2198521"/>
                </a:lnTo>
                <a:lnTo>
                  <a:pt x="0" y="0"/>
                </a:lnTo>
                <a:close/>
              </a:path>
            </a:pathLst>
          </a:custGeom>
          <a:blipFill>
            <a:blip r:embed="rId7"/>
            <a:stretch>
              <a:fillRect/>
            </a:stretch>
          </a:blipFill>
        </p:spPr>
      </p:sp>
      <p:sp>
        <p:nvSpPr>
          <p:cNvPr id="29" name="Freeform 29"/>
          <p:cNvSpPr/>
          <p:nvPr/>
        </p:nvSpPr>
        <p:spPr>
          <a:xfrm>
            <a:off x="7806623" y="5770388"/>
            <a:ext cx="2591156" cy="1295578"/>
          </a:xfrm>
          <a:custGeom>
            <a:avLst/>
            <a:gdLst/>
            <a:ahLst/>
            <a:cxnLst/>
            <a:rect l="l" t="t" r="r" b="b"/>
            <a:pathLst>
              <a:path w="2591156" h="1295578">
                <a:moveTo>
                  <a:pt x="0" y="0"/>
                </a:moveTo>
                <a:lnTo>
                  <a:pt x="2591156" y="0"/>
                </a:lnTo>
                <a:lnTo>
                  <a:pt x="2591156" y="1295578"/>
                </a:lnTo>
                <a:lnTo>
                  <a:pt x="0" y="1295578"/>
                </a:lnTo>
                <a:lnTo>
                  <a:pt x="0" y="0"/>
                </a:lnTo>
                <a:close/>
              </a:path>
            </a:pathLst>
          </a:custGeom>
          <a:blipFill>
            <a:blip r:embed="rId8"/>
            <a:stretch>
              <a:fillRect/>
            </a:stretch>
          </a:blipFill>
        </p:spPr>
      </p:sp>
      <p:sp>
        <p:nvSpPr>
          <p:cNvPr id="30" name="TextBox 30"/>
          <p:cNvSpPr txBox="1"/>
          <p:nvPr/>
        </p:nvSpPr>
        <p:spPr>
          <a:xfrm>
            <a:off x="2912691" y="-3906"/>
            <a:ext cx="12394982" cy="1324610"/>
          </a:xfrm>
          <a:prstGeom prst="rect">
            <a:avLst/>
          </a:prstGeom>
        </p:spPr>
        <p:txBody>
          <a:bodyPr lIns="0" tIns="0" rIns="0" bIns="0" rtlCol="0" anchor="t">
            <a:spAutoFit/>
          </a:bodyPr>
          <a:lstStyle/>
          <a:p>
            <a:pPr algn="ctr">
              <a:lnSpc>
                <a:spcPts val="10886"/>
              </a:lnSpc>
            </a:pPr>
            <a:r>
              <a:rPr lang="en-US" sz="7888" spc="773" dirty="0">
                <a:solidFill>
                  <a:srgbClr val="FFFFFF"/>
                </a:solidFill>
                <a:latin typeface="Segoe UI Black" panose="020B0A02040204020203" pitchFamily="34" charset="0"/>
                <a:ea typeface="Segoe UI Black" panose="020B0A02040204020203" pitchFamily="34" charset="0"/>
                <a:cs typeface="Canva Sans Bold"/>
                <a:sym typeface="Canva Sans Bold"/>
              </a:rPr>
              <a:t>2.NGUYÊN VẬT LIỆU</a:t>
            </a:r>
          </a:p>
        </p:txBody>
      </p:sp>
      <p:sp>
        <p:nvSpPr>
          <p:cNvPr id="31" name="TextBox 31"/>
          <p:cNvSpPr txBox="1"/>
          <p:nvPr/>
        </p:nvSpPr>
        <p:spPr>
          <a:xfrm>
            <a:off x="753455" y="7668666"/>
            <a:ext cx="4801040" cy="1323975"/>
          </a:xfrm>
          <a:prstGeom prst="rect">
            <a:avLst/>
          </a:prstGeom>
        </p:spPr>
        <p:txBody>
          <a:bodyPr lIns="0" tIns="0" rIns="0" bIns="0" rtlCol="0" anchor="t">
            <a:spAutoFit/>
          </a:bodyPr>
          <a:lstStyle/>
          <a:p>
            <a:pPr algn="l">
              <a:lnSpc>
                <a:spcPts val="2100"/>
              </a:lnSpc>
            </a:pPr>
            <a:r>
              <a:rPr lang="en-US" sz="1500" i="1">
                <a:solidFill>
                  <a:srgbClr val="FFFFFF"/>
                </a:solidFill>
                <a:latin typeface="Segoe UI" panose="020B0502040204020203" pitchFamily="34" charset="0"/>
                <a:ea typeface="Canva Sans Italics"/>
                <a:cs typeface="Segoe UI" panose="020B0502040204020203" pitchFamily="34" charset="0"/>
                <a:sym typeface="Canva Sans Italics"/>
              </a:rPr>
              <a:t>Machine learning (học máy) là một phân nhánh của trí tuệ nhân tạo (AI), tập trung vào việc xây dựng và phát triển các mô hình và thuật toán để máy tính có thể học từ dữ liệu và thực hiện các tác vụ mà không cần lập trình cụ thể. </a:t>
            </a:r>
          </a:p>
        </p:txBody>
      </p:sp>
      <p:sp>
        <p:nvSpPr>
          <p:cNvPr id="32" name="TextBox 32"/>
          <p:cNvSpPr txBox="1"/>
          <p:nvPr/>
        </p:nvSpPr>
        <p:spPr>
          <a:xfrm>
            <a:off x="6709662" y="7668666"/>
            <a:ext cx="4801040" cy="1322734"/>
          </a:xfrm>
          <a:prstGeom prst="rect">
            <a:avLst/>
          </a:prstGeom>
        </p:spPr>
        <p:txBody>
          <a:bodyPr lIns="0" tIns="0" rIns="0" bIns="0" rtlCol="0" anchor="t">
            <a:spAutoFit/>
          </a:bodyPr>
          <a:lstStyle/>
          <a:p>
            <a:pPr algn="l">
              <a:lnSpc>
                <a:spcPts val="2100"/>
              </a:lnSpc>
            </a:pPr>
            <a:r>
              <a:rPr lang="en-US" sz="1500" i="1" spc="15">
                <a:solidFill>
                  <a:srgbClr val="FFFFFF"/>
                </a:solidFill>
                <a:latin typeface="Segoe UI" panose="020B0502040204020203" pitchFamily="34" charset="0"/>
                <a:ea typeface="Canva Sans Italics"/>
                <a:cs typeface="Segoe UI" panose="020B0502040204020203" pitchFamily="34" charset="0"/>
                <a:sym typeface="Canva Sans Italics"/>
              </a:rPr>
              <a:t>Là một thư viện mã nguồn mở và mạnh mẽ cho việc phát triển và huấn luyện mô hình máy học và học sâu </a:t>
            </a:r>
          </a:p>
          <a:p>
            <a:pPr algn="l">
              <a:lnSpc>
                <a:spcPts val="2100"/>
              </a:lnSpc>
            </a:pPr>
            <a:r>
              <a:rPr lang="en-US" sz="1500" i="1" spc="15">
                <a:solidFill>
                  <a:srgbClr val="FFFFFF"/>
                </a:solidFill>
                <a:latin typeface="Segoe UI" panose="020B0502040204020203" pitchFamily="34" charset="0"/>
                <a:ea typeface="Canva Sans Italics"/>
                <a:cs typeface="Segoe UI" panose="020B0502040204020203" pitchFamily="34" charset="0"/>
                <a:sym typeface="Canva Sans Italics"/>
              </a:rPr>
              <a:t>PyTorch có thể tích hợp với các thư viện và công cụ khác trong học sâu như NumPy, TensorFlow, SciPy </a:t>
            </a:r>
          </a:p>
          <a:p>
            <a:pPr algn="l">
              <a:lnSpc>
                <a:spcPts val="2100"/>
              </a:lnSpc>
            </a:pPr>
            <a:endParaRPr lang="en-US" sz="1500" i="1" spc="15">
              <a:solidFill>
                <a:srgbClr val="FFFFFF"/>
              </a:solidFill>
              <a:latin typeface="Segoe UI" panose="020B0502040204020203" pitchFamily="34" charset="0"/>
              <a:ea typeface="Canva Sans Italics"/>
              <a:cs typeface="Segoe UI" panose="020B0502040204020203" pitchFamily="34" charset="0"/>
              <a:sym typeface="Canva Sans Italics"/>
            </a:endParaRPr>
          </a:p>
        </p:txBody>
      </p:sp>
      <p:sp>
        <p:nvSpPr>
          <p:cNvPr id="33" name="TextBox 33"/>
          <p:cNvSpPr txBox="1"/>
          <p:nvPr/>
        </p:nvSpPr>
        <p:spPr>
          <a:xfrm>
            <a:off x="12767294" y="7668666"/>
            <a:ext cx="4801040" cy="790575"/>
          </a:xfrm>
          <a:prstGeom prst="rect">
            <a:avLst/>
          </a:prstGeom>
        </p:spPr>
        <p:txBody>
          <a:bodyPr lIns="0" tIns="0" rIns="0" bIns="0" rtlCol="0" anchor="t">
            <a:spAutoFit/>
          </a:bodyPr>
          <a:lstStyle/>
          <a:p>
            <a:pPr algn="l">
              <a:lnSpc>
                <a:spcPts val="2100"/>
              </a:lnSpc>
            </a:pPr>
            <a:r>
              <a:rPr lang="en-US" sz="1500" i="1">
                <a:solidFill>
                  <a:srgbClr val="FFFFFF"/>
                </a:solidFill>
                <a:latin typeface="Segoe UI" panose="020B0502040204020203" pitchFamily="34" charset="0"/>
                <a:ea typeface="Canva Sans Italics"/>
                <a:cs typeface="Segoe UI" panose="020B0502040204020203" pitchFamily="34" charset="0"/>
                <a:sym typeface="Canva Sans Italics"/>
              </a:rPr>
              <a:t>Python là một ngôn ngữ lập trình được sử dụng rộng rãi trong các ứng dụng web, phát triển phần mềm, khoa học dữ liệu và máy học (ML).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553628" y="719637"/>
            <a:ext cx="12850762" cy="598629"/>
          </a:xfrm>
          <a:prstGeom prst="rect">
            <a:avLst/>
          </a:prstGeom>
        </p:spPr>
        <p:txBody>
          <a:bodyPr lIns="0" tIns="0" rIns="0" bIns="0" rtlCol="0" anchor="t">
            <a:spAutoFit/>
          </a:bodyPr>
          <a:lstStyle/>
          <a:p>
            <a:pPr marL="0" lvl="0" indent="0" algn="l">
              <a:lnSpc>
                <a:spcPts val="4701"/>
              </a:lnSpc>
            </a:pPr>
            <a:r>
              <a:rPr lang="en-US" sz="4123" spc="144" dirty="0">
                <a:solidFill>
                  <a:srgbClr val="0F3566"/>
                </a:solidFill>
                <a:latin typeface="Segoe UI Black" panose="020B0A02040204020203" pitchFamily="34" charset="0"/>
                <a:ea typeface="Segoe UI Black" panose="020B0A02040204020203" pitchFamily="34" charset="0"/>
                <a:cs typeface="Canva Sans Bold"/>
                <a:sym typeface="Canva Sans Bold"/>
              </a:rPr>
              <a:t>3. CÁCH LẮP RÁP, CÀI ĐẶT SẢN PHẨM</a:t>
            </a:r>
          </a:p>
        </p:txBody>
      </p:sp>
      <p:sp>
        <p:nvSpPr>
          <p:cNvPr id="3" name="Freeform 3"/>
          <p:cNvSpPr/>
          <p:nvPr/>
        </p:nvSpPr>
        <p:spPr>
          <a:xfrm rot="-10800000">
            <a:off x="-553681" y="-574061"/>
            <a:ext cx="6587214" cy="1892327"/>
          </a:xfrm>
          <a:custGeom>
            <a:avLst/>
            <a:gdLst/>
            <a:ahLst/>
            <a:cxnLst/>
            <a:rect l="l" t="t" r="r" b="b"/>
            <a:pathLst>
              <a:path w="6587214" h="1892327">
                <a:moveTo>
                  <a:pt x="0" y="0"/>
                </a:moveTo>
                <a:lnTo>
                  <a:pt x="6587214" y="0"/>
                </a:lnTo>
                <a:lnTo>
                  <a:pt x="6587214" y="1892327"/>
                </a:lnTo>
                <a:lnTo>
                  <a:pt x="0" y="1892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144000" y="2651284"/>
            <a:ext cx="47625" cy="6228346"/>
            <a:chOff x="0" y="0"/>
            <a:chExt cx="12543" cy="1640387"/>
          </a:xfrm>
        </p:grpSpPr>
        <p:sp>
          <p:nvSpPr>
            <p:cNvPr id="5" name="Freeform 5"/>
            <p:cNvSpPr/>
            <p:nvPr/>
          </p:nvSpPr>
          <p:spPr>
            <a:xfrm>
              <a:off x="0" y="0"/>
              <a:ext cx="12543" cy="1640387"/>
            </a:xfrm>
            <a:custGeom>
              <a:avLst/>
              <a:gdLst/>
              <a:ahLst/>
              <a:cxnLst/>
              <a:rect l="l" t="t" r="r" b="b"/>
              <a:pathLst>
                <a:path w="12543" h="1640387">
                  <a:moveTo>
                    <a:pt x="0" y="0"/>
                  </a:moveTo>
                  <a:lnTo>
                    <a:pt x="12543" y="0"/>
                  </a:lnTo>
                  <a:lnTo>
                    <a:pt x="12543" y="1640387"/>
                  </a:lnTo>
                  <a:lnTo>
                    <a:pt x="0" y="1640387"/>
                  </a:lnTo>
                  <a:close/>
                </a:path>
              </a:pathLst>
            </a:custGeom>
            <a:solidFill>
              <a:srgbClr val="0F3566"/>
            </a:solidFill>
          </p:spPr>
        </p:sp>
        <p:sp>
          <p:nvSpPr>
            <p:cNvPr id="6" name="TextBox 6"/>
            <p:cNvSpPr txBox="1"/>
            <p:nvPr/>
          </p:nvSpPr>
          <p:spPr>
            <a:xfrm>
              <a:off x="0" y="-19050"/>
              <a:ext cx="12543" cy="1659437"/>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9769598" y="2748473"/>
            <a:ext cx="7896325" cy="3577040"/>
          </a:xfrm>
          <a:custGeom>
            <a:avLst/>
            <a:gdLst/>
            <a:ahLst/>
            <a:cxnLst/>
            <a:rect l="l" t="t" r="r" b="b"/>
            <a:pathLst>
              <a:path w="7896325" h="3577040">
                <a:moveTo>
                  <a:pt x="0" y="0"/>
                </a:moveTo>
                <a:lnTo>
                  <a:pt x="7896325" y="0"/>
                </a:lnTo>
                <a:lnTo>
                  <a:pt x="7896325" y="3577040"/>
                </a:lnTo>
                <a:lnTo>
                  <a:pt x="0" y="3577040"/>
                </a:lnTo>
                <a:lnTo>
                  <a:pt x="0" y="0"/>
                </a:lnTo>
                <a:close/>
              </a:path>
            </a:pathLst>
          </a:custGeom>
          <a:blipFill>
            <a:blip r:embed="rId4"/>
            <a:stretch>
              <a:fillRect/>
            </a:stretch>
          </a:blipFill>
        </p:spPr>
      </p:sp>
      <p:sp>
        <p:nvSpPr>
          <p:cNvPr id="8" name="Freeform 8"/>
          <p:cNvSpPr/>
          <p:nvPr/>
        </p:nvSpPr>
        <p:spPr>
          <a:xfrm>
            <a:off x="1815730" y="2651284"/>
            <a:ext cx="4861595" cy="4861595"/>
          </a:xfrm>
          <a:custGeom>
            <a:avLst/>
            <a:gdLst/>
            <a:ahLst/>
            <a:cxnLst/>
            <a:rect l="l" t="t" r="r" b="b"/>
            <a:pathLst>
              <a:path w="4861595" h="4861595">
                <a:moveTo>
                  <a:pt x="0" y="0"/>
                </a:moveTo>
                <a:lnTo>
                  <a:pt x="4861595" y="0"/>
                </a:lnTo>
                <a:lnTo>
                  <a:pt x="4861595" y="4861595"/>
                </a:lnTo>
                <a:lnTo>
                  <a:pt x="0" y="4861595"/>
                </a:lnTo>
                <a:lnTo>
                  <a:pt x="0" y="0"/>
                </a:lnTo>
                <a:close/>
              </a:path>
            </a:pathLst>
          </a:custGeom>
          <a:blipFill>
            <a:blip r:embed="rId5"/>
            <a:stretch>
              <a:fillRect/>
            </a:stretch>
          </a:blipFill>
        </p:spPr>
      </p:sp>
      <p:sp>
        <p:nvSpPr>
          <p:cNvPr id="9" name="TextBox 9"/>
          <p:cNvSpPr txBox="1"/>
          <p:nvPr/>
        </p:nvSpPr>
        <p:spPr>
          <a:xfrm>
            <a:off x="1466695" y="7699032"/>
            <a:ext cx="7077922" cy="478529"/>
          </a:xfrm>
          <a:prstGeom prst="rect">
            <a:avLst/>
          </a:prstGeom>
        </p:spPr>
        <p:txBody>
          <a:bodyPr lIns="0" tIns="0" rIns="0" bIns="0" rtlCol="0" anchor="t">
            <a:spAutoFit/>
          </a:bodyPr>
          <a:lstStyle/>
          <a:p>
            <a:pPr algn="l">
              <a:lnSpc>
                <a:spcPts val="4059"/>
              </a:lnSpc>
            </a:pPr>
            <a:r>
              <a:rPr lang="en-US" sz="2899" b="1" dirty="0">
                <a:solidFill>
                  <a:srgbClr val="0F3566"/>
                </a:solidFill>
                <a:latin typeface="Segoe UI" panose="020B0502040204020203" pitchFamily="34" charset="0"/>
                <a:ea typeface="Canva Sans Bold"/>
                <a:cs typeface="Segoe UI" panose="020B0502040204020203" pitchFamily="34" charset="0"/>
                <a:sym typeface="Canva Sans Bold"/>
              </a:rPr>
              <a:t>XÂY DỰNG CHƯỚNG NGẠI VẬT</a:t>
            </a:r>
          </a:p>
        </p:txBody>
      </p:sp>
      <p:sp>
        <p:nvSpPr>
          <p:cNvPr id="10" name="TextBox 10"/>
          <p:cNvSpPr txBox="1"/>
          <p:nvPr/>
        </p:nvSpPr>
        <p:spPr>
          <a:xfrm>
            <a:off x="12096778" y="7697113"/>
            <a:ext cx="7077922" cy="478529"/>
          </a:xfrm>
          <a:prstGeom prst="rect">
            <a:avLst/>
          </a:prstGeom>
        </p:spPr>
        <p:txBody>
          <a:bodyPr lIns="0" tIns="0" rIns="0" bIns="0" rtlCol="0" anchor="t">
            <a:spAutoFit/>
          </a:bodyPr>
          <a:lstStyle/>
          <a:p>
            <a:pPr algn="l">
              <a:lnSpc>
                <a:spcPts val="4059"/>
              </a:lnSpc>
            </a:pPr>
            <a:r>
              <a:rPr lang="en-US" sz="2899" b="1">
                <a:solidFill>
                  <a:srgbClr val="0F3566"/>
                </a:solidFill>
                <a:latin typeface="Segoe UI" panose="020B0502040204020203" pitchFamily="34" charset="0"/>
                <a:ea typeface="Canva Sans Bold"/>
                <a:cs typeface="Segoe UI" panose="020B0502040204020203" pitchFamily="34" charset="0"/>
                <a:sym typeface="Canva Sans Bold"/>
              </a:rPr>
              <a:t>CÀI ĐẶT PYCHARM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553628" y="719637"/>
            <a:ext cx="12850762" cy="598629"/>
          </a:xfrm>
          <a:prstGeom prst="rect">
            <a:avLst/>
          </a:prstGeom>
        </p:spPr>
        <p:txBody>
          <a:bodyPr lIns="0" tIns="0" rIns="0" bIns="0" rtlCol="0" anchor="t">
            <a:spAutoFit/>
          </a:bodyPr>
          <a:lstStyle/>
          <a:p>
            <a:pPr marL="0" lvl="0" indent="0" algn="l">
              <a:lnSpc>
                <a:spcPts val="4701"/>
              </a:lnSpc>
            </a:pPr>
            <a:r>
              <a:rPr lang="en-US" sz="4123" spc="144" dirty="0">
                <a:solidFill>
                  <a:srgbClr val="0F3566"/>
                </a:solidFill>
                <a:latin typeface="Segoe UI Black" panose="020B0A02040204020203" pitchFamily="34" charset="0"/>
                <a:ea typeface="Segoe UI Black" panose="020B0A02040204020203" pitchFamily="34" charset="0"/>
                <a:cs typeface="Canva Sans Bold"/>
                <a:sym typeface="Canva Sans Bold"/>
              </a:rPr>
              <a:t>3. CÁCH LẮP RÁP, CÀI ĐẶT SẢN PHẨM</a:t>
            </a:r>
          </a:p>
        </p:txBody>
      </p:sp>
      <p:sp>
        <p:nvSpPr>
          <p:cNvPr id="3" name="Freeform 3"/>
          <p:cNvSpPr/>
          <p:nvPr/>
        </p:nvSpPr>
        <p:spPr>
          <a:xfrm rot="-10800000">
            <a:off x="-553681" y="-574061"/>
            <a:ext cx="6587214" cy="1892327"/>
          </a:xfrm>
          <a:custGeom>
            <a:avLst/>
            <a:gdLst/>
            <a:ahLst/>
            <a:cxnLst/>
            <a:rect l="l" t="t" r="r" b="b"/>
            <a:pathLst>
              <a:path w="6587214" h="1892327">
                <a:moveTo>
                  <a:pt x="0" y="0"/>
                </a:moveTo>
                <a:lnTo>
                  <a:pt x="6587214" y="0"/>
                </a:lnTo>
                <a:lnTo>
                  <a:pt x="6587214" y="1892327"/>
                </a:lnTo>
                <a:lnTo>
                  <a:pt x="0" y="18923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099704" y="2099097"/>
            <a:ext cx="10094944" cy="1231799"/>
          </a:xfrm>
          <a:custGeom>
            <a:avLst/>
            <a:gdLst/>
            <a:ahLst/>
            <a:cxnLst/>
            <a:rect l="l" t="t" r="r" b="b"/>
            <a:pathLst>
              <a:path w="10094944" h="1231799">
                <a:moveTo>
                  <a:pt x="0" y="0"/>
                </a:moveTo>
                <a:lnTo>
                  <a:pt x="10094944" y="0"/>
                </a:lnTo>
                <a:lnTo>
                  <a:pt x="10094944" y="1231798"/>
                </a:lnTo>
                <a:lnTo>
                  <a:pt x="0" y="1231798"/>
                </a:lnTo>
                <a:lnTo>
                  <a:pt x="0" y="0"/>
                </a:lnTo>
                <a:close/>
              </a:path>
            </a:pathLst>
          </a:custGeom>
          <a:blipFill>
            <a:blip r:embed="rId4"/>
            <a:stretch>
              <a:fillRect t="-15017" b="-15017"/>
            </a:stretch>
          </a:blipFill>
        </p:spPr>
      </p:sp>
      <p:sp>
        <p:nvSpPr>
          <p:cNvPr id="5" name="Freeform 5"/>
          <p:cNvSpPr/>
          <p:nvPr/>
        </p:nvSpPr>
        <p:spPr>
          <a:xfrm>
            <a:off x="4099704" y="3721683"/>
            <a:ext cx="10094944" cy="2240657"/>
          </a:xfrm>
          <a:custGeom>
            <a:avLst/>
            <a:gdLst/>
            <a:ahLst/>
            <a:cxnLst/>
            <a:rect l="l" t="t" r="r" b="b"/>
            <a:pathLst>
              <a:path w="10094944" h="2240657">
                <a:moveTo>
                  <a:pt x="0" y="0"/>
                </a:moveTo>
                <a:lnTo>
                  <a:pt x="10094944" y="0"/>
                </a:lnTo>
                <a:lnTo>
                  <a:pt x="10094944" y="2240657"/>
                </a:lnTo>
                <a:lnTo>
                  <a:pt x="0" y="2240657"/>
                </a:lnTo>
                <a:lnTo>
                  <a:pt x="0" y="0"/>
                </a:lnTo>
                <a:close/>
              </a:path>
            </a:pathLst>
          </a:custGeom>
          <a:blipFill>
            <a:blip r:embed="rId5"/>
            <a:stretch>
              <a:fillRect r="-18262"/>
            </a:stretch>
          </a:blipFill>
        </p:spPr>
      </p:sp>
      <p:sp>
        <p:nvSpPr>
          <p:cNvPr id="6" name="Freeform 6"/>
          <p:cNvSpPr/>
          <p:nvPr/>
        </p:nvSpPr>
        <p:spPr>
          <a:xfrm>
            <a:off x="4099704" y="6353128"/>
            <a:ext cx="10094944" cy="2250846"/>
          </a:xfrm>
          <a:custGeom>
            <a:avLst/>
            <a:gdLst/>
            <a:ahLst/>
            <a:cxnLst/>
            <a:rect l="l" t="t" r="r" b="b"/>
            <a:pathLst>
              <a:path w="10094944" h="2250846">
                <a:moveTo>
                  <a:pt x="0" y="0"/>
                </a:moveTo>
                <a:lnTo>
                  <a:pt x="10094944" y="0"/>
                </a:lnTo>
                <a:lnTo>
                  <a:pt x="10094944" y="2250846"/>
                </a:lnTo>
                <a:lnTo>
                  <a:pt x="0" y="2250846"/>
                </a:lnTo>
                <a:lnTo>
                  <a:pt x="0" y="0"/>
                </a:lnTo>
                <a:close/>
              </a:path>
            </a:pathLst>
          </a:custGeom>
          <a:blipFill>
            <a:blip r:embed="rId6"/>
            <a:stretch>
              <a:fillRect t="-6754" b="-6754"/>
            </a:stretch>
          </a:blipFill>
        </p:spPr>
      </p:sp>
      <p:sp>
        <p:nvSpPr>
          <p:cNvPr id="7" name="TextBox 7"/>
          <p:cNvSpPr txBox="1"/>
          <p:nvPr/>
        </p:nvSpPr>
        <p:spPr>
          <a:xfrm>
            <a:off x="4708348" y="8880199"/>
            <a:ext cx="10918446" cy="478529"/>
          </a:xfrm>
          <a:prstGeom prst="rect">
            <a:avLst/>
          </a:prstGeom>
        </p:spPr>
        <p:txBody>
          <a:bodyPr lIns="0" tIns="0" rIns="0" bIns="0" rtlCol="0" anchor="t">
            <a:spAutoFit/>
          </a:bodyPr>
          <a:lstStyle/>
          <a:p>
            <a:pPr algn="l">
              <a:lnSpc>
                <a:spcPts val="4059"/>
              </a:lnSpc>
            </a:pPr>
            <a:r>
              <a:rPr lang="en-US" sz="2899" b="1" dirty="0">
                <a:solidFill>
                  <a:srgbClr val="0F3566"/>
                </a:solidFill>
                <a:latin typeface="Segoe UI" panose="020B0502040204020203" pitchFamily="34" charset="0"/>
                <a:ea typeface="Canva Sans Bold"/>
                <a:cs typeface="Segoe UI" panose="020B0502040204020203" pitchFamily="34" charset="0"/>
                <a:sym typeface="Canva Sans Bold"/>
              </a:rPr>
              <a:t>KẾT NỐI VÀ ĐIỀU KHIỂN BẰNG API </a:t>
            </a:r>
            <a:r>
              <a:rPr lang="en-US" sz="2899" b="1" dirty="0" err="1">
                <a:solidFill>
                  <a:srgbClr val="0F3566"/>
                </a:solidFill>
                <a:latin typeface="Segoe UI" panose="020B0502040204020203" pitchFamily="34" charset="0"/>
                <a:ea typeface="Canva Sans Bold"/>
                <a:cs typeface="Segoe UI" panose="020B0502040204020203" pitchFamily="34" charset="0"/>
                <a:sym typeface="Canva Sans Bold"/>
              </a:rPr>
              <a:t>dJITELLOPY</a:t>
            </a:r>
            <a:r>
              <a:rPr lang="en-US" sz="2899" b="1" dirty="0">
                <a:solidFill>
                  <a:srgbClr val="0F3566"/>
                </a:solidFill>
                <a:latin typeface="Segoe UI" panose="020B0502040204020203" pitchFamily="34" charset="0"/>
                <a:ea typeface="Canva Sans Bold"/>
                <a:cs typeface="Segoe UI" panose="020B0502040204020203" pitchFamily="34" charset="0"/>
                <a:sym typeface="Canva Sans Bold"/>
              </a:rPr>
              <a:t> []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028700" y="908409"/>
            <a:ext cx="17926720" cy="562521"/>
          </a:xfrm>
          <a:prstGeom prst="rect">
            <a:avLst/>
          </a:prstGeom>
        </p:spPr>
        <p:txBody>
          <a:bodyPr lIns="0" tIns="0" rIns="0" bIns="0" rtlCol="0" anchor="t">
            <a:spAutoFit/>
          </a:bodyPr>
          <a:lstStyle/>
          <a:p>
            <a:pPr marL="0" lvl="0" indent="0" algn="l">
              <a:lnSpc>
                <a:spcPts val="4356"/>
              </a:lnSpc>
            </a:pPr>
            <a:r>
              <a:rPr lang="en-US" sz="3821" spc="133" dirty="0">
                <a:solidFill>
                  <a:srgbClr val="0F3566"/>
                </a:solidFill>
                <a:latin typeface="Segoe UI Black" panose="020B0A02040204020203" pitchFamily="34" charset="0"/>
                <a:ea typeface="Segoe UI Black" panose="020B0A02040204020203" pitchFamily="34" charset="0"/>
                <a:cs typeface="Canva Sans Bold"/>
                <a:sym typeface="Canva Sans Bold"/>
              </a:rPr>
              <a:t>4. NGUYÊN TẮC HOẠT ĐỘNG, VẬN HÀNH CỦA SẢN PHẨM DỰ THI</a:t>
            </a:r>
          </a:p>
        </p:txBody>
      </p:sp>
      <p:sp>
        <p:nvSpPr>
          <p:cNvPr id="4" name="Freeform 4"/>
          <p:cNvSpPr/>
          <p:nvPr/>
        </p:nvSpPr>
        <p:spPr>
          <a:xfrm rot="-10800000">
            <a:off x="-305814" y="-323115"/>
            <a:ext cx="6245092" cy="1794045"/>
          </a:xfrm>
          <a:custGeom>
            <a:avLst/>
            <a:gdLst/>
            <a:ahLst/>
            <a:cxnLst/>
            <a:rect l="l" t="t" r="r" b="b"/>
            <a:pathLst>
              <a:path w="6245092" h="1794045">
                <a:moveTo>
                  <a:pt x="0" y="0"/>
                </a:moveTo>
                <a:lnTo>
                  <a:pt x="6245092" y="0"/>
                </a:lnTo>
                <a:lnTo>
                  <a:pt x="6245092" y="1794045"/>
                </a:lnTo>
                <a:lnTo>
                  <a:pt x="0" y="17940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529885" y="2396471"/>
            <a:ext cx="7388264" cy="7388264"/>
          </a:xfrm>
          <a:custGeom>
            <a:avLst/>
            <a:gdLst/>
            <a:ahLst/>
            <a:cxnLst/>
            <a:rect l="l" t="t" r="r" b="b"/>
            <a:pathLst>
              <a:path w="7388264" h="7388264">
                <a:moveTo>
                  <a:pt x="0" y="0"/>
                </a:moveTo>
                <a:lnTo>
                  <a:pt x="7388264" y="0"/>
                </a:lnTo>
                <a:lnTo>
                  <a:pt x="7388264" y="7388264"/>
                </a:lnTo>
                <a:lnTo>
                  <a:pt x="0" y="7388264"/>
                </a:lnTo>
                <a:lnTo>
                  <a:pt x="0" y="0"/>
                </a:lnTo>
                <a:close/>
              </a:path>
            </a:pathLst>
          </a:custGeom>
          <a:blipFill>
            <a:blip r:embed="rId5"/>
            <a:stretch>
              <a:fillRect/>
            </a:stretch>
          </a:blipFill>
        </p:spPr>
      </p:sp>
      <p:sp>
        <p:nvSpPr>
          <p:cNvPr id="6" name="TextBox 6"/>
          <p:cNvSpPr txBox="1"/>
          <p:nvPr/>
        </p:nvSpPr>
        <p:spPr>
          <a:xfrm>
            <a:off x="1507330" y="1713270"/>
            <a:ext cx="17926720" cy="562521"/>
          </a:xfrm>
          <a:prstGeom prst="rect">
            <a:avLst/>
          </a:prstGeom>
        </p:spPr>
        <p:txBody>
          <a:bodyPr lIns="0" tIns="0" rIns="0" bIns="0" rtlCol="0" anchor="t">
            <a:spAutoFit/>
          </a:bodyPr>
          <a:lstStyle/>
          <a:p>
            <a:pPr marL="0" lvl="0" indent="0" algn="l">
              <a:lnSpc>
                <a:spcPts val="4356"/>
              </a:lnSpc>
            </a:pPr>
            <a:r>
              <a:rPr lang="en-US" sz="3821" spc="133" dirty="0">
                <a:solidFill>
                  <a:srgbClr val="0F3566"/>
                </a:solidFill>
                <a:latin typeface="Segoe UI Black" panose="020B0A02040204020203" pitchFamily="34" charset="0"/>
                <a:ea typeface="Segoe UI Black" panose="020B0A02040204020203" pitchFamily="34" charset="0"/>
                <a:cs typeface="Canva Sans Bold"/>
                <a:sym typeface="Canva Sans Bold"/>
              </a:rPr>
              <a:t>4.1 TỔNG QUAN PHƯƠNG PHÁP</a:t>
            </a:r>
          </a:p>
        </p:txBody>
      </p:sp>
      <p:sp>
        <p:nvSpPr>
          <p:cNvPr id="7" name="TextBox 7"/>
          <p:cNvSpPr txBox="1"/>
          <p:nvPr/>
        </p:nvSpPr>
        <p:spPr>
          <a:xfrm>
            <a:off x="1028700" y="4860518"/>
            <a:ext cx="6589749" cy="2456891"/>
          </a:xfrm>
          <a:prstGeom prst="rect">
            <a:avLst/>
          </a:prstGeom>
        </p:spPr>
        <p:txBody>
          <a:bodyPr lIns="0" tIns="0" rIns="0" bIns="0" rtlCol="0" anchor="t">
            <a:spAutoFit/>
          </a:bodyPr>
          <a:lstStyle/>
          <a:p>
            <a:pPr algn="just">
              <a:lnSpc>
                <a:spcPts val="3860"/>
              </a:lnSpc>
            </a:pP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Tổng</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quan</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về</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phương</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pháp</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huấn</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luyện</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drone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đi</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xuyên</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qua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vật</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thể</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có</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dạng</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tròn</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được</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mô</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tả</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trong</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 </a:t>
            </a:r>
            <a:r>
              <a:rPr lang="en-US" sz="2797" spc="274" dirty="0" err="1">
                <a:solidFill>
                  <a:srgbClr val="000000"/>
                </a:solidFill>
                <a:latin typeface="Segoe UI" panose="020B0502040204020203" pitchFamily="34" charset="0"/>
                <a:ea typeface="Canva Sans"/>
                <a:cs typeface="Segoe UI" panose="020B0502040204020203" pitchFamily="34" charset="0"/>
                <a:sym typeface="Canva Sans"/>
              </a:rPr>
              <a:t>hình</a:t>
            </a:r>
            <a:r>
              <a:rPr lang="en-US" sz="2797" spc="274" dirty="0">
                <a:solidFill>
                  <a:srgbClr val="000000"/>
                </a:solidFill>
                <a:latin typeface="Segoe UI" panose="020B0502040204020203" pitchFamily="34" charset="0"/>
                <a:ea typeface="Canva Sans"/>
                <a:cs typeface="Segoe UI" panose="020B0502040204020203" pitchFamily="34" charset="0"/>
                <a:sym typeface="Canva Sans"/>
              </a:rPr>
              <a:t>:</a:t>
            </a:r>
          </a:p>
          <a:p>
            <a:pPr marL="0" lvl="0" indent="0" algn="just">
              <a:lnSpc>
                <a:spcPts val="3860"/>
              </a:lnSpc>
              <a:spcBef>
                <a:spcPct val="0"/>
              </a:spcBef>
            </a:pPr>
            <a:endParaRPr lang="en-US" sz="2797" spc="274" dirty="0">
              <a:solidFill>
                <a:srgbClr val="000000"/>
              </a:solidFill>
              <a:latin typeface="Segoe UI" panose="020B0502040204020203" pitchFamily="34" charset="0"/>
              <a:ea typeface="Canva Sans"/>
              <a:cs typeface="Segoe UI" panose="020B0502040204020203" pitchFamily="34" charset="0"/>
              <a:sym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1359</Words>
  <Application>Microsoft Office PowerPoint</Application>
  <PresentationFormat>Custom</PresentationFormat>
  <Paragraphs>109</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Calibri</vt:lpstr>
      <vt:lpstr>Segoe UI</vt:lpstr>
      <vt:lpstr>League Spartan</vt:lpstr>
      <vt:lpstr>Now Bold</vt:lpstr>
      <vt:lpstr>Segoe UI Black</vt:lpstr>
      <vt:lpstr>Arial</vt:lpstr>
      <vt:lpstr>Canva Sans</vt:lpstr>
      <vt:lpstr>Canva Sans Bold</vt:lpstr>
      <vt:lpstr>Canva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Green minimalist professional Business Proposal Presentation</dc:title>
  <cp:lastModifiedBy>Trương Ngọc Bảo Linh</cp:lastModifiedBy>
  <cp:revision>3</cp:revision>
  <dcterms:created xsi:type="dcterms:W3CDTF">2006-08-16T00:00:00Z</dcterms:created>
  <dcterms:modified xsi:type="dcterms:W3CDTF">2024-10-31T02:28:16Z</dcterms:modified>
  <dc:identifier>DAGIfVCatOU</dc:identifier>
</cp:coreProperties>
</file>